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ink/ink1.xml" ContentType="application/inkml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3" r:id="rId1"/>
  </p:sldMasterIdLst>
  <p:notesMasterIdLst>
    <p:notesMasterId r:id="rId64"/>
  </p:notesMasterIdLst>
  <p:sldIdLst>
    <p:sldId id="270" r:id="rId2"/>
    <p:sldId id="271" r:id="rId3"/>
    <p:sldId id="272" r:id="rId4"/>
    <p:sldId id="273" r:id="rId5"/>
    <p:sldId id="274" r:id="rId6"/>
    <p:sldId id="275" r:id="rId7"/>
    <p:sldId id="276" r:id="rId8"/>
    <p:sldId id="277" r:id="rId9"/>
    <p:sldId id="278" r:id="rId10"/>
    <p:sldId id="279" r:id="rId11"/>
    <p:sldId id="280" r:id="rId12"/>
    <p:sldId id="281" r:id="rId13"/>
    <p:sldId id="282" r:id="rId14"/>
    <p:sldId id="332" r:id="rId15"/>
    <p:sldId id="284" r:id="rId16"/>
    <p:sldId id="285" r:id="rId17"/>
    <p:sldId id="286" r:id="rId18"/>
    <p:sldId id="287" r:id="rId19"/>
    <p:sldId id="288" r:id="rId20"/>
    <p:sldId id="289" r:id="rId21"/>
    <p:sldId id="290" r:id="rId22"/>
    <p:sldId id="291" r:id="rId23"/>
    <p:sldId id="292" r:id="rId24"/>
    <p:sldId id="293" r:id="rId25"/>
    <p:sldId id="294" r:id="rId26"/>
    <p:sldId id="295" r:id="rId27"/>
    <p:sldId id="296" r:id="rId28"/>
    <p:sldId id="297" r:id="rId29"/>
    <p:sldId id="298" r:id="rId30"/>
    <p:sldId id="299" r:id="rId31"/>
    <p:sldId id="300" r:id="rId32"/>
    <p:sldId id="301" r:id="rId33"/>
    <p:sldId id="302" r:id="rId34"/>
    <p:sldId id="303" r:id="rId35"/>
    <p:sldId id="304" r:id="rId36"/>
    <p:sldId id="305" r:id="rId37"/>
    <p:sldId id="306" r:id="rId38"/>
    <p:sldId id="307" r:id="rId39"/>
    <p:sldId id="308" r:id="rId40"/>
    <p:sldId id="309" r:id="rId41"/>
    <p:sldId id="310" r:id="rId42"/>
    <p:sldId id="311" r:id="rId43"/>
    <p:sldId id="312" r:id="rId44"/>
    <p:sldId id="313" r:id="rId45"/>
    <p:sldId id="314" r:id="rId46"/>
    <p:sldId id="315" r:id="rId47"/>
    <p:sldId id="316" r:id="rId48"/>
    <p:sldId id="317" r:id="rId49"/>
    <p:sldId id="318" r:id="rId50"/>
    <p:sldId id="319" r:id="rId51"/>
    <p:sldId id="320" r:id="rId52"/>
    <p:sldId id="321" r:id="rId53"/>
    <p:sldId id="322" r:id="rId54"/>
    <p:sldId id="323" r:id="rId55"/>
    <p:sldId id="324" r:id="rId56"/>
    <p:sldId id="325" r:id="rId57"/>
    <p:sldId id="326" r:id="rId58"/>
    <p:sldId id="327" r:id="rId59"/>
    <p:sldId id="328" r:id="rId60"/>
    <p:sldId id="329" r:id="rId61"/>
    <p:sldId id="330" r:id="rId62"/>
    <p:sldId id="331" r:id="rId63"/>
  </p:sldIdLst>
  <p:sldSz cx="9144000" cy="6858000" type="screen4x3"/>
  <p:notesSz cx="6858000" cy="9144000"/>
  <p:custDataLst>
    <p:tags r:id="rId65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10069F"/>
    <a:srgbClr val="013334"/>
    <a:srgbClr val="4E2A84"/>
    <a:srgbClr val="582E8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344" autoAdjust="0"/>
    <p:restoredTop sz="94359" autoAdjust="0"/>
  </p:normalViewPr>
  <p:slideViewPr>
    <p:cSldViewPr>
      <p:cViewPr varScale="1">
        <p:scale>
          <a:sx n="50" d="100"/>
          <a:sy n="50" d="100"/>
        </p:scale>
        <p:origin x="978" y="3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image" Target="../media/image4.wmf"/><Relationship Id="rId1" Type="http://schemas.openxmlformats.org/officeDocument/2006/relationships/image" Target="../media/image3.wmf"/><Relationship Id="rId4" Type="http://schemas.openxmlformats.org/officeDocument/2006/relationships/image" Target="../media/image6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8.wmf"/><Relationship Id="rId1" Type="http://schemas.openxmlformats.org/officeDocument/2006/relationships/image" Target="../media/image7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image" Target="../media/image3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4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78.wmf"/><Relationship Id="rId2" Type="http://schemas.openxmlformats.org/officeDocument/2006/relationships/image" Target="../media/image77.wmf"/><Relationship Id="rId1" Type="http://schemas.openxmlformats.org/officeDocument/2006/relationships/image" Target="../media/image76.wmf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1-28T22:58:20.95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9976 13332 112 0,'-26'-8'44'0,"11"6"-24"0,-6-1-13 16,9 3 13-16,-9 0-1 15,-3 0 1-15,0 0 4 16,-2-3 2-16,-1 1-13 15,-3-6-3-15,-3 0 0 0,4 0 5 16,-1-3 3-16,3 4-1 16,0-4 0-16,-3-5-5 15,4 3-2-15,-7-8-2 16,-3 5 2-16,1 0-3 16,-1 3 1-16,0-1-5 15,-9-1 0-15,-2-1-1 16,-1-3-2-16,1 1-2 15,-4-1 1-15,-6-5-1 0,4-5-2 16,-1 3 0-16,-8-1 3 16,-1 1-2-16,-2 2 1 15,-10 0-5-15,4 0 0 16,-1 3 1-16,-5-3 1 16,0-2 0-16,-1 2 1 0,-8 0 3 15,3 6 0-15,-10 2-2 16,1 0 0-16,0 3-1 15,-6 0 3-15,-1 2 0 16,-2 0 1-16,3 1-3 16,-6 2 2-16,-18-3 3 15,0 3 1-15,9 0 1 16,-4 3 2-16,13 0-1 16,-6 0 2-16,6 2-2 15,6 3 0-15,-3 0-3 16,5 0-2-16,-8 3 1 15,9 2-1-15,0 0 2 16,5 0 3-16,7 1 0 16,-6-1 0-16,5 0-3 15,4 1 1-15,-6-1-4 0,2 0-2 16,7 3 2-16,-9-3 0 16,-1 1 1-16,1-1 0 15,-3 3-3-15,2 0 0 16,-8 0 2-16,3 8 2 15,-9 8-2-15,11-3-2 16,7 0 2-16,0 0 0 16,5-2-2-16,4-1 0 15,2 1-3-15,1 4-1 16,5 12 1-16,7-6 4 16,-1 0 1-16,-5 3 1 15,8 2-5-15,4 1-1 0,8 12 0 16,-5-2 4-16,2 3-1 15,6-1 1-15,7 6 2 16,-1 0 2-16,3 0-1 16,3 5 2-16,-2 3-4 15,-1-3-2 1,6-2 2-16,6 10 0 16,6-8-2-16,3 1 2 15,6-7-6-15,12 12 0 0,3-6-2 16,12-2 1-16,3-6 0 15,3 3 0-15,3 0 2 16,11-3 4-16,4 0-1 16,5-2-1-16,10 13 0 15,8-8 0-15,1-3 0 16,11-8 0-16,4 6 3 16,8 0 0-16,-3-3-2 15,6-6 2-15,7 1-1 16,5-3-2-16,3 16 0 15,-3-11 3-15,6-2 0 16,-6-6 3-16,6 1-1 16,-8-1-1-16,5 8 3 15,0-7 0-15,3-1-1 16,-6-2-2-16,12-3 3 0,-9 0 2 16,9-2-2-16,-3-3-2 15,4 2-3-15,2-5 1 16,3 6 3-16,0-6 3 15,-6-5 0-15,6-8 0 16,-9 0-6-16,6-1 1 16,-3-1 0-16,6-4 2 15,-12-2-3-15,9 8 0 16,-6-8 1-16,0 0 2 16,-3 0-6-16,3 0 1 15,-5-2 1-15,2-4 3 0,-12-2 0 16,6-2-1-16,-9-6-2 15,-2 3 1-15,2 2 3 16,-3 1 1-16,0-1-1 16,-8 0-2-16,-4 1 1 15,3-1-1-15,-8 1-3 16,-7 2 2-16,12-3-1 16,-5 1 0-16,-4-1 2 15,13 0 0-15,-13 1 0 16,-3-1 0-16,7 1-3 15,-7-6 2-15,1-5-1 16,2 2-2-16,0 1 5 16,-5-1 1-16,-7-2 0 15,10 0-2-15,-10 0 1 16,-2-11 1-16,-4-5-3 0,-2 2-2 16,-3 1-1-16,-10 2 3 15,-8 0-2-15,-3-5 1 16,-6-2 0-16,-7 2-2 15,1-3 3-15,-3 0 0 16,-3-2-2-16,0-6 0 16,0-2-5-16,-3 2 0 15,0 1-3-15,0-6 0 16,-6 5-1-16,0 1 0 16,-3 2 4-16,-3-6 3 15,-3 4 3-15,0 4 1 0,-3 6 5 16,-3 3 2-16,0 0 2 15,-3 2 2-15,-9 3-3 16,-2-11-2-16,-4 3-2 16,0 3-3-16,-3 2 1 15,4 3 1-15,-7 0-3 16,-6-16-2-16,3 2-1 16,4 6 3-16,-1 0 2 15,0 3 2-15,-14 5 3 16,-4-6 3-16,1-2-4 15,-4 8-3-15,-8 3-1 16,5-1 1-16,0 4-3 16,-5-1-2-16,2-3-20 15,1-18-10-15,-9-10-32 16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570D6A-FB49-A14C-9B03-21B3417100CD}" type="datetimeFigureOut">
              <a:rPr lang="en-US" smtClean="0"/>
              <a:t>1/28/2019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CB6C83-B894-2740-9986-97D8BB6F6D9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16698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2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08088" y="704850"/>
            <a:ext cx="4638675" cy="3478213"/>
          </a:xfrm>
          <a:ln/>
        </p:spPr>
      </p:sp>
      <p:sp>
        <p:nvSpPr>
          <p:cNvPr id="3082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81010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F59ECA3-7F6F-4E3C-9277-62DCEC4E6B8A}" type="slidenum">
              <a:rPr lang="en-US"/>
              <a:pPr/>
              <a:t>12</a:t>
            </a:fld>
            <a:endParaRPr lang="en-US" dirty="0"/>
          </a:p>
        </p:txBody>
      </p:sp>
      <p:sp>
        <p:nvSpPr>
          <p:cNvPr id="43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/>
              <a:t>I love this example, but I don’t see much of a difference</a:t>
            </a:r>
            <a:r>
              <a:rPr lang="en-US" dirty="0" smtClean="0"/>
              <a:t>. If </a:t>
            </a:r>
            <a:r>
              <a:rPr lang="en-US" dirty="0"/>
              <a:t>you look close though … it is clearly there</a:t>
            </a:r>
            <a:r>
              <a:rPr lang="en-US" dirty="0" smtClean="0"/>
              <a:t>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59273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3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437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91151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CHANGED… TOOK OFF MA AND ARMA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90420D-B6B6-4D9C-9EA7-EDF654BF9C34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31835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8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12850" y="704850"/>
            <a:ext cx="4637088" cy="3478213"/>
          </a:xfrm>
          <a:ln/>
        </p:spPr>
      </p:sp>
      <p:sp>
        <p:nvSpPr>
          <p:cNvPr id="3328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0866" y="4424144"/>
            <a:ext cx="5171534" cy="418733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dirty="0"/>
              <a:t>Chuiping developed discrete Euler processes in 2002. This process has a close relationship with Autoregressive model. That is, the present value has linear relationship with past p values. However, the time points are different. AR(p) process has k, k-1… time points but.. EAR process has h to the power k…</a:t>
            </a:r>
          </a:p>
          <a:p>
            <a:r>
              <a:rPr lang="en-US" dirty="0"/>
              <a:t>If we take log bas h transformation on time, the EAR process become AR process </a:t>
            </a:r>
          </a:p>
          <a:p>
            <a:endParaRPr lang="en-US" dirty="0"/>
          </a:p>
          <a:p>
            <a:r>
              <a:rPr lang="en-US" dirty="0"/>
              <a:t>EAR has linear multiplicative values </a:t>
            </a:r>
          </a:p>
        </p:txBody>
      </p:sp>
    </p:spTree>
    <p:extLst>
      <p:ext uri="{BB962C8B-B14F-4D97-AF65-F5344CB8AC3E}">
        <p14:creationId xmlns:p14="http://schemas.microsoft.com/office/powerpoint/2010/main" val="14788710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8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12850" y="704850"/>
            <a:ext cx="4637088" cy="3478213"/>
          </a:xfrm>
          <a:ln/>
        </p:spPr>
      </p:sp>
      <p:sp>
        <p:nvSpPr>
          <p:cNvPr id="3328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0866" y="4424144"/>
            <a:ext cx="5171534" cy="418733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dirty="0"/>
              <a:t>Chuiping developed discrete Euler processes in 2002. This process has a close relationship with Autoregressive model. That is, the present value has linear relationship with past p values. However, the time points are different. AR(p) process has k, k-1… time points but.. EAR process has h to the power k…</a:t>
            </a:r>
          </a:p>
          <a:p>
            <a:r>
              <a:rPr lang="en-US" dirty="0"/>
              <a:t>If we take log bas h transformation on time, the EAR process become AR process </a:t>
            </a:r>
          </a:p>
          <a:p>
            <a:endParaRPr lang="en-US" dirty="0"/>
          </a:p>
          <a:p>
            <a:r>
              <a:rPr lang="en-US" dirty="0"/>
              <a:t>EAR has linear multiplicative values </a:t>
            </a:r>
          </a:p>
        </p:txBody>
      </p:sp>
    </p:spTree>
    <p:extLst>
      <p:ext uri="{BB962C8B-B14F-4D97-AF65-F5344CB8AC3E}">
        <p14:creationId xmlns:p14="http://schemas.microsoft.com/office/powerpoint/2010/main" val="27117802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58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/>
              <a:t>ADDED THE TWO COLUMNS STATIONARY AND NOT STATIONARY</a:t>
            </a:r>
          </a:p>
        </p:txBody>
      </p:sp>
    </p:spTree>
    <p:extLst>
      <p:ext uri="{BB962C8B-B14F-4D97-AF65-F5344CB8AC3E}">
        <p14:creationId xmlns:p14="http://schemas.microsoft.com/office/powerpoint/2010/main" val="18932228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!!!MAYBE ADD IN BONUS / EXTRA MATERIAL TO INTRODUCE GLP AND THUS THE JUSTIFICATION FOR THE ABOVE RESULTS.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90420D-B6B6-4D9C-9EA7-EDF654BF9C34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94605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DELETED 3 SINCE IT IS ON THE NEXT SLIDE.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90420D-B6B6-4D9C-9EA7-EDF654BF9C34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52277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72D367-A50C-47AF-86A3-8C2B26BE2CC4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08029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GREAT!!! LOVE THIS!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90420D-B6B6-4D9C-9EA7-EDF654BF9C34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27986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AB309A5-8705-416F-9ABD-767338097626}" type="slidenum">
              <a:rPr lang="en-US"/>
              <a:pPr/>
              <a:t>3</a:t>
            </a:fld>
            <a:endParaRPr lang="en-US" dirty="0"/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239367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72D367-A50C-47AF-86A3-8C2B26BE2CC4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355963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72D367-A50C-47AF-86A3-8C2B26BE2CC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2262810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added “In response” ???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90420D-B6B6-4D9C-9EA7-EDF654BF9C34}" type="slidenum">
              <a:rPr lang="en-US" smtClean="0"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96932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2C951B8-0C6B-4CEE-AF10-BFB5B90CB1ED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98434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AB309A5-8705-416F-9ABD-767338097626}" type="slidenum">
              <a:rPr lang="en-US"/>
              <a:pPr/>
              <a:t>5</a:t>
            </a:fld>
            <a:endParaRPr lang="en-US" dirty="0"/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63436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90420D-B6B6-4D9C-9EA7-EDF654BF9C34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99212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88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/>
              <a:t>Do we want to do something with the King Kong Data Here?</a:t>
            </a:r>
          </a:p>
        </p:txBody>
      </p:sp>
    </p:spTree>
    <p:extLst>
      <p:ext uri="{BB962C8B-B14F-4D97-AF65-F5344CB8AC3E}">
        <p14:creationId xmlns:p14="http://schemas.microsoft.com/office/powerpoint/2010/main" val="15414183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2C951B8-0C6B-4CEE-AF10-BFB5B90CB1ED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71361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90420D-B6B6-4D9C-9EA7-EDF654BF9C34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54216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9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59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73306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1828800"/>
            <a:ext cx="7772400" cy="900546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685800" y="2819400"/>
            <a:ext cx="77724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5800" y="28956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pic>
        <p:nvPicPr>
          <p:cNvPr id="9" name="Picture 2" descr="C:\Users\njones\Dropbox (2U)\Work\Designing Slides\SMU\Design Brief\logo\logo_datasci_SMU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1" y="6400800"/>
            <a:ext cx="1761005" cy="155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51382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:\Users\njones\Dropbox (2U)\Work\Designing Slides\SMU\Design Brief\logo\logo_datasci_SMU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2778677"/>
            <a:ext cx="6503987" cy="574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5738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44462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2338" y="1600200"/>
            <a:ext cx="4044462" cy="2185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2338" y="3938589"/>
            <a:ext cx="4044462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8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81F552-B395-4A18-9673-F79B5957EA2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14181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457200" y="1293970"/>
            <a:ext cx="82296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2391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0" cap="none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722313" y="4406900"/>
            <a:ext cx="77724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44414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457200" y="1293970"/>
            <a:ext cx="82296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94400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17638"/>
            <a:ext cx="4040188" cy="906462"/>
          </a:xfrm>
        </p:spPr>
        <p:txBody>
          <a:bodyPr anchor="b">
            <a:no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590800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417638"/>
            <a:ext cx="4041775" cy="906462"/>
          </a:xfrm>
        </p:spPr>
        <p:txBody>
          <a:bodyPr anchor="b">
            <a:no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6981" y="2590800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457200" y="1293970"/>
            <a:ext cx="82296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90703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18349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with Horizontal Ru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457200" y="1293970"/>
            <a:ext cx="82296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75669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njones\Dropbox (2U)\Work\Designing Slides\SMU\Design Brief\logo\logo_datasci_SMU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1" y="6400800"/>
            <a:ext cx="1761005" cy="155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74179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njones\Dropbox (2U)\Work\Designing Slides\SMU\Design Brief\logo\logo_datasci_SMU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1" y="6400800"/>
            <a:ext cx="1761005" cy="155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08328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0" y="6779932"/>
            <a:ext cx="9144000" cy="91440"/>
          </a:xfrm>
          <a:prstGeom prst="rect">
            <a:avLst/>
          </a:prstGeom>
          <a:solidFill>
            <a:srgbClr val="354C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0" y="0"/>
            <a:ext cx="9144000" cy="304800"/>
          </a:xfrm>
          <a:prstGeom prst="rect">
            <a:avLst/>
          </a:prstGeom>
          <a:solidFill>
            <a:srgbClr val="354C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329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9" r:id="rId6"/>
    <p:sldLayoutId id="2147483700" r:id="rId7"/>
    <p:sldLayoutId id="2147483701" r:id="rId8"/>
    <p:sldLayoutId id="2147483708" r:id="rId9"/>
    <p:sldLayoutId id="2147483706" r:id="rId10"/>
    <p:sldLayoutId id="2147483707" r:id="rId11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b="0" i="0" u="none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600"/>
        </a:spcBef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ts val="600"/>
        </a:spcBef>
        <a:buFont typeface="Arial" charset="0"/>
        <a:buChar char="•"/>
        <a:defRPr sz="2800" b="0" i="0" u="none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ts val="600"/>
        </a:spcBef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ts val="600"/>
        </a:spcBef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ts val="600"/>
        </a:spcBef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7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iff"/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2.tiff"/><Relationship Id="rId5" Type="http://schemas.openxmlformats.org/officeDocument/2006/relationships/image" Target="../media/image41.tiff"/><Relationship Id="rId4" Type="http://schemas.openxmlformats.org/officeDocument/2006/relationships/image" Target="../media/image40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iff"/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2.tiff"/><Relationship Id="rId5" Type="http://schemas.openxmlformats.org/officeDocument/2006/relationships/image" Target="../media/image41.tiff"/><Relationship Id="rId4" Type="http://schemas.openxmlformats.org/officeDocument/2006/relationships/image" Target="../media/image40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4.wmf"/><Relationship Id="rId2" Type="http://schemas.openxmlformats.org/officeDocument/2006/relationships/slideLayout" Target="../slideLayouts/slideLayout9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11" Type="http://schemas.openxmlformats.org/officeDocument/2006/relationships/image" Target="../media/image6.wmf"/><Relationship Id="rId5" Type="http://schemas.openxmlformats.org/officeDocument/2006/relationships/image" Target="../media/image3.wmf"/><Relationship Id="rId10" Type="http://schemas.openxmlformats.org/officeDocument/2006/relationships/oleObject" Target="../embeddings/oleObject4.bin"/><Relationship Id="rId4" Type="http://schemas.openxmlformats.org/officeDocument/2006/relationships/oleObject" Target="../embeddings/oleObject1.bin"/><Relationship Id="rId9" Type="http://schemas.openxmlformats.org/officeDocument/2006/relationships/image" Target="../media/image5.wm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4.wmf"/><Relationship Id="rId2" Type="http://schemas.openxmlformats.org/officeDocument/2006/relationships/slideLayout" Target="../slideLayouts/slideLayout9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9.bin"/><Relationship Id="rId5" Type="http://schemas.openxmlformats.org/officeDocument/2006/relationships/image" Target="../media/image3.wmf"/><Relationship Id="rId4" Type="http://schemas.openxmlformats.org/officeDocument/2006/relationships/oleObject" Target="../embeddings/oleObject8.bin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7.jp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jp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jp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jpg"/><Relationship Id="rId3" Type="http://schemas.openxmlformats.org/officeDocument/2006/relationships/image" Target="../media/image50.jp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1.jpg"/><Relationship Id="rId9" Type="http://schemas.openxmlformats.org/officeDocument/2006/relationships/image" Target="../media/image53.jp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8.wmf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10.png"/><Relationship Id="rId12" Type="http://schemas.openxmlformats.org/officeDocument/2006/relationships/oleObject" Target="../embeddings/oleObject6.bin"/><Relationship Id="rId2" Type="http://schemas.openxmlformats.org/officeDocument/2006/relationships/slideLayout" Target="../slideLayouts/slideLayout9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7.wmf"/><Relationship Id="rId10" Type="http://schemas.openxmlformats.org/officeDocument/2006/relationships/image" Target="../media/image13.png"/><Relationship Id="rId4" Type="http://schemas.openxmlformats.org/officeDocument/2006/relationships/oleObject" Target="../embeddings/oleObject5.bin"/><Relationship Id="rId9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emf"/><Relationship Id="rId3" Type="http://schemas.openxmlformats.org/officeDocument/2006/relationships/notesSlide" Target="../notesSlides/notesSlide17.xml"/><Relationship Id="rId7" Type="http://schemas.openxmlformats.org/officeDocument/2006/relationships/customXml" Target="../ink/ink1.xml"/><Relationship Id="rId2" Type="http://schemas.openxmlformats.org/officeDocument/2006/relationships/slideLayout" Target="../slideLayouts/slideLayout9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55.jpg"/><Relationship Id="rId5" Type="http://schemas.openxmlformats.org/officeDocument/2006/relationships/image" Target="../media/image54.wmf"/><Relationship Id="rId4" Type="http://schemas.openxmlformats.org/officeDocument/2006/relationships/oleObject" Target="../embeddings/oleObject10.bin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jpg"/><Relationship Id="rId3" Type="http://schemas.openxmlformats.org/officeDocument/2006/relationships/image" Target="../media/image57.jpg"/><Relationship Id="rId7" Type="http://schemas.openxmlformats.org/officeDocument/2006/relationships/image" Target="../media/image61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0.jpg"/><Relationship Id="rId5" Type="http://schemas.openxmlformats.org/officeDocument/2006/relationships/image" Target="../media/image59.jpg"/><Relationship Id="rId10" Type="http://schemas.openxmlformats.org/officeDocument/2006/relationships/image" Target="../media/image64.jpg"/><Relationship Id="rId4" Type="http://schemas.openxmlformats.org/officeDocument/2006/relationships/image" Target="../media/image58.jpg"/><Relationship Id="rId9" Type="http://schemas.openxmlformats.org/officeDocument/2006/relationships/image" Target="../media/image63.jp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tiff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670.png"/><Relationship Id="rId4" Type="http://schemas.openxmlformats.org/officeDocument/2006/relationships/image" Target="../media/image67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jpg"/><Relationship Id="rId3" Type="http://schemas.openxmlformats.org/officeDocument/2006/relationships/image" Target="../media/image68.jpg"/><Relationship Id="rId7" Type="http://schemas.openxmlformats.org/officeDocument/2006/relationships/image" Target="../media/image72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1.jpg"/><Relationship Id="rId5" Type="http://schemas.openxmlformats.org/officeDocument/2006/relationships/image" Target="../media/image70.jpg"/><Relationship Id="rId10" Type="http://schemas.openxmlformats.org/officeDocument/2006/relationships/image" Target="../media/image75.jpg"/><Relationship Id="rId4" Type="http://schemas.openxmlformats.org/officeDocument/2006/relationships/image" Target="../media/image69.jpg"/><Relationship Id="rId9" Type="http://schemas.openxmlformats.org/officeDocument/2006/relationships/image" Target="../media/image74.jp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9.jp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7.wmf"/><Relationship Id="rId10" Type="http://schemas.openxmlformats.org/officeDocument/2006/relationships/image" Target="../media/image22.png"/><Relationship Id="rId4" Type="http://schemas.openxmlformats.org/officeDocument/2006/relationships/oleObject" Target="../embeddings/oleObject7.bin"/><Relationship Id="rId9" Type="http://schemas.openxmlformats.org/officeDocument/2006/relationships/image" Target="../media/image21.png"/><Relationship Id="rId14" Type="http://schemas.openxmlformats.org/officeDocument/2006/relationships/image" Target="../media/image26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2.bin"/><Relationship Id="rId3" Type="http://schemas.openxmlformats.org/officeDocument/2006/relationships/notesSlide" Target="../notesSlides/notesSlide21.xml"/><Relationship Id="rId7" Type="http://schemas.openxmlformats.org/officeDocument/2006/relationships/image" Target="../media/image76.wmf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11.bin"/><Relationship Id="rId11" Type="http://schemas.openxmlformats.org/officeDocument/2006/relationships/image" Target="../media/image78.wmf"/><Relationship Id="rId5" Type="http://schemas.openxmlformats.org/officeDocument/2006/relationships/image" Target="../media/image80.jpg"/><Relationship Id="rId10" Type="http://schemas.openxmlformats.org/officeDocument/2006/relationships/oleObject" Target="../embeddings/oleObject13.bin"/><Relationship Id="rId4" Type="http://schemas.openxmlformats.org/officeDocument/2006/relationships/image" Target="../media/image79.jpg"/><Relationship Id="rId9" Type="http://schemas.openxmlformats.org/officeDocument/2006/relationships/image" Target="../media/image77.wmf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g"/><Relationship Id="rId1" Type="http://schemas.openxmlformats.org/officeDocument/2006/relationships/slideLayout" Target="../slideLayouts/slideLayout8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image" Target="../media/image82.jpg"/><Relationship Id="rId1" Type="http://schemas.openxmlformats.org/officeDocument/2006/relationships/slideLayout" Target="../slideLayouts/slideLayout9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Linear </a:t>
            </a:r>
            <a:r>
              <a:rPr lang="en-US" dirty="0" smtClean="0"/>
              <a:t>Filters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333036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tmpfig1.15.tif"/>
          <p:cNvPicPr>
            <a:picLocks noChangeAspect="1"/>
          </p:cNvPicPr>
          <p:nvPr/>
        </p:nvPicPr>
        <p:blipFill rotWithShape="1">
          <a:blip r:embed="rId3" cstate="print"/>
          <a:srcRect l="51020" b="55752"/>
          <a:stretch/>
        </p:blipFill>
        <p:spPr>
          <a:xfrm>
            <a:off x="2819400" y="4028793"/>
            <a:ext cx="3581400" cy="269268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l="27473" r="27472" b="56158"/>
          <a:stretch/>
        </p:blipFill>
        <p:spPr>
          <a:xfrm>
            <a:off x="3124200" y="1143000"/>
            <a:ext cx="3124200" cy="25908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 bwMode="auto">
          <a:xfrm>
            <a:off x="647700" y="3703653"/>
            <a:ext cx="86868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eaLnBrk="1" hangingPunct="1">
              <a:spcBef>
                <a:spcPts val="1200"/>
              </a:spcBef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Spectral 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density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howing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requencies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at a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bout </a:t>
            </a:r>
            <a:r>
              <a:rPr lang="en-US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.05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and </a:t>
            </a:r>
            <a:r>
              <a:rPr lang="en-US" sz="24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.35</a:t>
            </a:r>
          </a:p>
        </p:txBody>
      </p:sp>
      <p:sp>
        <p:nvSpPr>
          <p:cNvPr id="4" name="TextBox 3"/>
          <p:cNvSpPr txBox="1"/>
          <p:nvPr/>
        </p:nvSpPr>
        <p:spPr bwMode="auto">
          <a:xfrm>
            <a:off x="6477000" y="4385608"/>
            <a:ext cx="1981200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eaLnBrk="1" hangingPunct="1">
              <a:spcBef>
                <a:spcPts val="1200"/>
              </a:spcBef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That is, the time series has cycles of length about </a:t>
            </a:r>
            <a:r>
              <a:rPr lang="en-US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</a:t>
            </a:r>
          </a:p>
        </p:txBody>
      </p:sp>
      <p:sp>
        <p:nvSpPr>
          <p:cNvPr id="5" name="TextBox 4"/>
          <p:cNvSpPr txBox="1"/>
          <p:nvPr/>
        </p:nvSpPr>
        <p:spPr bwMode="auto">
          <a:xfrm>
            <a:off x="6934200" y="5846985"/>
            <a:ext cx="12954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eaLnBrk="1" hangingPunct="1">
              <a:spcBef>
                <a:spcPts val="1200"/>
              </a:spcBef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and </a:t>
            </a:r>
            <a:r>
              <a:rPr lang="en-US" sz="2400" b="1" dirty="0" smtClean="0">
                <a:solidFill>
                  <a:srgbClr val="162FE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</a:t>
            </a:r>
            <a:endParaRPr lang="en-US" sz="2400" b="1" dirty="0">
              <a:solidFill>
                <a:srgbClr val="162FE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Oval 8"/>
          <p:cNvSpPr/>
          <p:nvPr/>
        </p:nvSpPr>
        <p:spPr>
          <a:xfrm>
            <a:off x="3733800" y="1298086"/>
            <a:ext cx="304800" cy="1828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/>
          <p:cNvSpPr/>
          <p:nvPr/>
        </p:nvSpPr>
        <p:spPr>
          <a:xfrm>
            <a:off x="5181600" y="1382239"/>
            <a:ext cx="304800" cy="1828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/>
          <p:cNvSpPr/>
          <p:nvPr/>
        </p:nvSpPr>
        <p:spPr>
          <a:xfrm>
            <a:off x="4038600" y="1382239"/>
            <a:ext cx="304800" cy="373047"/>
          </a:xfrm>
          <a:prstGeom prst="ellipse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/>
          <p:cNvSpPr/>
          <p:nvPr/>
        </p:nvSpPr>
        <p:spPr>
          <a:xfrm>
            <a:off x="4800600" y="1687039"/>
            <a:ext cx="304800" cy="373047"/>
          </a:xfrm>
          <a:prstGeom prst="ellipse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Recall: 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ata 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with </a:t>
            </a: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Two 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requencies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366580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9" grpId="0" animBg="1"/>
      <p:bldP spid="17" grpId="0" animBg="1"/>
      <p:bldP spid="11" grpId="0" animBg="1"/>
      <p:bldP spid="1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674" t="51471" r="53209" b="6506"/>
          <a:stretch/>
        </p:blipFill>
        <p:spPr>
          <a:xfrm>
            <a:off x="1357669" y="3754120"/>
            <a:ext cx="2164080" cy="205740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26824" t="1691" r="27479" b="56689"/>
          <a:stretch/>
        </p:blipFill>
        <p:spPr>
          <a:xfrm>
            <a:off x="3451206" y="1463040"/>
            <a:ext cx="2241589" cy="203769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51504" t="50641" r="3137" b="7024"/>
          <a:stretch/>
        </p:blipFill>
        <p:spPr>
          <a:xfrm>
            <a:off x="5623560" y="3713480"/>
            <a:ext cx="2225040" cy="207264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 bwMode="auto">
          <a:xfrm>
            <a:off x="5529580" y="3365800"/>
            <a:ext cx="292862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eaLnBrk="1" hangingPunct="1">
              <a:spcBef>
                <a:spcPts val="1200"/>
              </a:spcBef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High-pass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iltered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ata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 bwMode="auto">
          <a:xfrm>
            <a:off x="1066800" y="3365800"/>
            <a:ext cx="28956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eaLnBrk="1" hangingPunct="1">
              <a:spcBef>
                <a:spcPts val="1200"/>
              </a:spcBef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Low-pass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iltered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ata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D856AF2-DA30-1545-BF2B-26E0CBE5897C}"/>
              </a:ext>
            </a:extLst>
          </p:cNvPr>
          <p:cNvSpPr txBox="1"/>
          <p:nvPr/>
        </p:nvSpPr>
        <p:spPr bwMode="auto">
          <a:xfrm>
            <a:off x="5701068" y="2199848"/>
            <a:ext cx="260473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eaLnBrk="1" hangingPunct="1">
              <a:spcBef>
                <a:spcPts val="1200"/>
              </a:spcBef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Data (Fig. 1.21a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1C92FAF-22EE-EB46-96BA-345EBC4541E7}"/>
              </a:ext>
            </a:extLst>
          </p:cNvPr>
          <p:cNvSpPr txBox="1"/>
          <p:nvPr/>
        </p:nvSpPr>
        <p:spPr bwMode="auto">
          <a:xfrm>
            <a:off x="876300" y="5741739"/>
            <a:ext cx="32385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algn="ctr" eaLnBrk="1" hangingPunct="1">
              <a:spcBef>
                <a:spcPts val="1200"/>
              </a:spcBef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ma = filter(fig1.21a,rep(1,5))/5</a:t>
            </a:r>
          </a:p>
          <a:p>
            <a:pPr algn="ctr" eaLnBrk="1" hangingPunct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plot(ma,type = “l”)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E2FEE69-52F7-B64B-A9FA-850C440A9D6C}"/>
              </a:ext>
            </a:extLst>
          </p:cNvPr>
          <p:cNvSpPr txBox="1"/>
          <p:nvPr/>
        </p:nvSpPr>
        <p:spPr bwMode="auto">
          <a:xfrm>
            <a:off x="5500409" y="5741739"/>
            <a:ext cx="2729191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algn="ctr" eaLnBrk="1" hangingPunct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dif = dif(fig1.21a,lag = 1)</a:t>
            </a:r>
          </a:p>
          <a:p>
            <a:pPr algn="ctr" eaLnBrk="1" hangingPunct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plot(dif,type = “l”)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Original Data Containing Two Frequencies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871888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2" grpId="0"/>
      <p:bldP spid="10" grpId="0"/>
      <p:bldP spid="1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4"/>
          <p:cNvSpPr>
            <a:spLocks noChangeArrowheads="1"/>
          </p:cNvSpPr>
          <p:nvPr/>
        </p:nvSpPr>
        <p:spPr bwMode="auto">
          <a:xfrm>
            <a:off x="4923692" y="1817076"/>
            <a:ext cx="2602523" cy="35169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84992" tIns="42497" rIns="84992" bIns="42497" anchor="ctr"/>
          <a:lstStyle/>
          <a:p>
            <a:pPr algn="ctr" eaLnBrk="0" hangingPunct="0"/>
            <a:r>
              <a:rPr lang="en-US" sz="1662" i="1" dirty="0"/>
              <a:t>Low-Pass Filtered Data</a:t>
            </a:r>
          </a:p>
        </p:txBody>
      </p:sp>
      <p:sp>
        <p:nvSpPr>
          <p:cNvPr id="14" name="Rectangle 5"/>
          <p:cNvSpPr>
            <a:spLocks noChangeArrowheads="1"/>
          </p:cNvSpPr>
          <p:nvPr/>
        </p:nvSpPr>
        <p:spPr bwMode="auto">
          <a:xfrm>
            <a:off x="1758462" y="4208584"/>
            <a:ext cx="2461846" cy="35169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84992" tIns="42497" rIns="84992" bIns="42497" anchor="ctr"/>
          <a:lstStyle/>
          <a:p>
            <a:pPr algn="ctr" eaLnBrk="0" hangingPunct="0"/>
            <a:r>
              <a:rPr lang="en-US" sz="1662" i="1" dirty="0"/>
              <a:t>High-Pass Filtered Data </a:t>
            </a:r>
          </a:p>
        </p:txBody>
      </p:sp>
      <p:sp>
        <p:nvSpPr>
          <p:cNvPr id="15" name="Rectangle 7"/>
          <p:cNvSpPr>
            <a:spLocks noChangeArrowheads="1"/>
          </p:cNvSpPr>
          <p:nvPr/>
        </p:nvSpPr>
        <p:spPr bwMode="auto">
          <a:xfrm>
            <a:off x="4994031" y="2305050"/>
            <a:ext cx="67408" cy="27842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84992" tIns="42497" rIns="84992" bIns="42497" anchor="ctr"/>
          <a:lstStyle/>
          <a:p>
            <a:endParaRPr lang="en-US" sz="1662" dirty="0"/>
          </a:p>
        </p:txBody>
      </p:sp>
      <p:sp>
        <p:nvSpPr>
          <p:cNvPr id="16" name="Rectangle 8"/>
          <p:cNvSpPr>
            <a:spLocks noChangeArrowheads="1"/>
          </p:cNvSpPr>
          <p:nvPr/>
        </p:nvSpPr>
        <p:spPr bwMode="auto">
          <a:xfrm>
            <a:off x="7315200" y="2305050"/>
            <a:ext cx="211015" cy="35462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84992" tIns="42497" rIns="84992" bIns="42497" anchor="ctr"/>
          <a:lstStyle/>
          <a:p>
            <a:endParaRPr lang="en-US" sz="1662" dirty="0"/>
          </a:p>
        </p:txBody>
      </p:sp>
      <p:sp>
        <p:nvSpPr>
          <p:cNvPr id="19" name="Rectangle 10"/>
          <p:cNvSpPr>
            <a:spLocks noChangeArrowheads="1"/>
          </p:cNvSpPr>
          <p:nvPr/>
        </p:nvSpPr>
        <p:spPr bwMode="auto">
          <a:xfrm>
            <a:off x="4572000" y="1746737"/>
            <a:ext cx="3305908" cy="2250831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 sz="1662" dirty="0"/>
          </a:p>
        </p:txBody>
      </p:sp>
      <p:sp>
        <p:nvSpPr>
          <p:cNvPr id="20" name="TextBox 19"/>
          <p:cNvSpPr txBox="1"/>
          <p:nvPr/>
        </p:nvSpPr>
        <p:spPr>
          <a:xfrm>
            <a:off x="4712677" y="510632"/>
            <a:ext cx="42906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Filtered KK </a:t>
            </a:r>
            <a:r>
              <a:rPr lang="en-US" sz="2400" b="1" dirty="0" smtClean="0">
                <a:solidFill>
                  <a:srgbClr val="FF0000"/>
                </a:solidFill>
              </a:rPr>
              <a:t>eats </a:t>
            </a:r>
            <a:r>
              <a:rPr lang="en-US" sz="2400" b="1" dirty="0">
                <a:solidFill>
                  <a:srgbClr val="FF0000"/>
                </a:solidFill>
              </a:rPr>
              <a:t>g</a:t>
            </a:r>
            <a:r>
              <a:rPr lang="en-US" sz="2400" b="1" dirty="0" smtClean="0">
                <a:solidFill>
                  <a:srgbClr val="FF0000"/>
                </a:solidFill>
              </a:rPr>
              <a:t>rass </a:t>
            </a:r>
            <a:br>
              <a:rPr lang="en-US" sz="2400" b="1" dirty="0" smtClean="0">
                <a:solidFill>
                  <a:srgbClr val="FF0000"/>
                </a:solidFill>
              </a:rPr>
            </a:br>
            <a:r>
              <a:rPr lang="en-US" sz="2400" b="1" dirty="0" smtClean="0">
                <a:solidFill>
                  <a:srgbClr val="FF0000"/>
                </a:solidFill>
              </a:rPr>
              <a:t>(</a:t>
            </a:r>
            <a:r>
              <a:rPr lang="en-US" sz="2400" b="1" dirty="0">
                <a:solidFill>
                  <a:srgbClr val="FF0000"/>
                </a:solidFill>
              </a:rPr>
              <a:t>fan noise filtered out)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09091" y="540603"/>
            <a:ext cx="40092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King K</a:t>
            </a:r>
            <a:r>
              <a:rPr lang="en-US" sz="2400" b="1" dirty="0" smtClean="0">
                <a:solidFill>
                  <a:srgbClr val="FF0000"/>
                </a:solidFill>
              </a:rPr>
              <a:t>ong </a:t>
            </a:r>
            <a:r>
              <a:rPr lang="en-US" sz="2400" b="1" dirty="0">
                <a:solidFill>
                  <a:srgbClr val="FF0000"/>
                </a:solidFill>
              </a:rPr>
              <a:t>e</a:t>
            </a:r>
            <a:r>
              <a:rPr lang="en-US" sz="2400" b="1" dirty="0" smtClean="0">
                <a:solidFill>
                  <a:srgbClr val="FF0000"/>
                </a:solidFill>
              </a:rPr>
              <a:t>ats </a:t>
            </a:r>
            <a:r>
              <a:rPr lang="en-US" sz="2400" b="1" dirty="0">
                <a:solidFill>
                  <a:srgbClr val="FF0000"/>
                </a:solidFill>
              </a:rPr>
              <a:t>g</a:t>
            </a:r>
            <a:r>
              <a:rPr lang="en-US" sz="2400" b="1" dirty="0" smtClean="0">
                <a:solidFill>
                  <a:srgbClr val="FF0000"/>
                </a:solidFill>
              </a:rPr>
              <a:t>rass (</a:t>
            </a:r>
            <a:r>
              <a:rPr lang="en-US" sz="2400" b="1" dirty="0">
                <a:solidFill>
                  <a:srgbClr val="FF0000"/>
                </a:solidFill>
              </a:rPr>
              <a:t>with fan noise)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548" y="1366120"/>
            <a:ext cx="4062750" cy="4642338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1323" y="1386137"/>
            <a:ext cx="4642338" cy="4709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677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0D401CC4-FF1A-7143-90E1-9F7A4B538424}"/>
              </a:ext>
            </a:extLst>
          </p:cNvPr>
          <p:cNvSpPr txBox="1"/>
          <p:nvPr/>
        </p:nvSpPr>
        <p:spPr bwMode="auto">
          <a:xfrm>
            <a:off x="457200" y="914400"/>
            <a:ext cx="8229600" cy="23391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noAutofit/>
          </a:bodyPr>
          <a:lstStyle/>
          <a:p>
            <a:pPr eaLnBrk="1" hangingPunct="1">
              <a:spcBef>
                <a:spcPts val="600"/>
              </a:spcBef>
            </a:pP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Given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the plot of the realization and the plot of the filtered data below, which was the result of the 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low-pass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filter? </a:t>
            </a:r>
          </a:p>
          <a:p>
            <a:pPr eaLnBrk="1" hangingPunct="1">
              <a:spcBef>
                <a:spcPts val="600"/>
              </a:spcBef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spcBef>
                <a:spcPts val="600"/>
              </a:spcBef>
            </a:pPr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spcBef>
                <a:spcPts val="600"/>
              </a:spcBef>
            </a:pPr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spcBef>
                <a:spcPts val="600"/>
              </a:spcBef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600"/>
              </a:spcBef>
            </a:pPr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Realization = gen.sigplusnoise.wge(200,coef = c(5,3),freq = c(.1,.45), vara = 10, sn = 1</a:t>
            </a:r>
            <a:r>
              <a:rPr lang="en-US" sz="1600" i="1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sz="16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81DCA95-BE6A-EE43-A021-A48E4DEC9A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1" y="1222186"/>
            <a:ext cx="2438399" cy="1690860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1752600" y="3200400"/>
            <a:ext cx="2363866" cy="2740139"/>
            <a:chOff x="1752600" y="3200400"/>
            <a:chExt cx="2363866" cy="2740139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B9CFD71D-A775-8741-9752-9EF329D7E1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29116" y="3200400"/>
              <a:ext cx="1981200" cy="1373825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D322448-8164-3B46-B688-3BEF82A878B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65746" y="4587850"/>
              <a:ext cx="1950720" cy="1352689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836D539-4360-8D4C-9A95-EC3D8ACE98DE}"/>
                </a:ext>
              </a:extLst>
            </p:cNvPr>
            <p:cNvSpPr txBox="1"/>
            <p:nvPr/>
          </p:nvSpPr>
          <p:spPr bwMode="auto">
            <a:xfrm>
              <a:off x="1752600" y="4091035"/>
              <a:ext cx="304800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rtlCol="0">
              <a:noAutofit/>
            </a:bodyPr>
            <a:lstStyle/>
            <a:p>
              <a:pPr eaLnBrk="1" hangingPunct="1">
                <a:spcBef>
                  <a:spcPts val="600"/>
                </a:spcBef>
              </a:pPr>
              <a:r>
                <a:rPr lang="en-US" sz="2800" dirty="0"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</a:p>
          </p:txBody>
        </p:sp>
      </p:grpSp>
      <p:sp>
        <p:nvSpPr>
          <p:cNvPr id="21" name="Title 10"/>
          <p:cNvSpPr txBox="1">
            <a:spLocks/>
          </p:cNvSpPr>
          <p:nvPr/>
        </p:nvSpPr>
        <p:spPr>
          <a:xfrm>
            <a:off x="457200" y="327581"/>
            <a:ext cx="8229600" cy="58681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0" i="0" u="none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600"/>
              </a:spcBef>
            </a:pP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Let’s Try 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ne!</a:t>
            </a:r>
            <a:endParaRPr lang="en-US" sz="3600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FE4E9B49-8832-4848-8347-5468B6A331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9675" y="4623183"/>
            <a:ext cx="2017925" cy="139929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1F3E292F-FEEA-A34C-A044-52DC089937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49675" y="3200400"/>
            <a:ext cx="2017925" cy="1399291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B55963EE-2E13-3246-8BD0-7990A0B687AF}"/>
              </a:ext>
            </a:extLst>
          </p:cNvPr>
          <p:cNvSpPr txBox="1"/>
          <p:nvPr/>
        </p:nvSpPr>
        <p:spPr bwMode="auto">
          <a:xfrm>
            <a:off x="5029200" y="4146688"/>
            <a:ext cx="3048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noAutofit/>
          </a:bodyPr>
          <a:lstStyle/>
          <a:p>
            <a:pPr eaLnBrk="1" hangingPunct="1">
              <a:spcBef>
                <a:spcPts val="600"/>
              </a:spcBef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130984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217848F5-0FC4-B548-AFA7-A278E7E6DFC8}"/>
              </a:ext>
            </a:extLst>
          </p:cNvPr>
          <p:cNvSpPr/>
          <p:nvPr/>
        </p:nvSpPr>
        <p:spPr>
          <a:xfrm>
            <a:off x="2223190" y="6011524"/>
            <a:ext cx="2432076" cy="694076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ma = filter(Realization,rep(1,5))/</a:t>
            </a:r>
            <a:r>
              <a:rPr lang="en-US" sz="1200" dirty="0" smtClean="0">
                <a:solidFill>
                  <a:srgbClr val="FF0000"/>
                </a:solidFill>
              </a:rPr>
              <a:t>5</a:t>
            </a:r>
            <a:br>
              <a:rPr lang="en-US" sz="1200" dirty="0" smtClean="0">
                <a:solidFill>
                  <a:srgbClr val="FF0000"/>
                </a:solidFill>
              </a:rPr>
            </a:br>
            <a:r>
              <a:rPr lang="en-US" sz="1200" dirty="0" smtClean="0">
                <a:solidFill>
                  <a:srgbClr val="FF0000"/>
                </a:solidFill>
              </a:rPr>
              <a:t>plot(</a:t>
            </a:r>
            <a:r>
              <a:rPr lang="en-US" sz="1200" dirty="0" err="1" smtClean="0">
                <a:solidFill>
                  <a:srgbClr val="FF0000"/>
                </a:solidFill>
              </a:rPr>
              <a:t>ma,type</a:t>
            </a:r>
            <a:r>
              <a:rPr lang="en-US" sz="1200" dirty="0" smtClean="0">
                <a:solidFill>
                  <a:srgbClr val="FF0000"/>
                </a:solidFill>
              </a:rPr>
              <a:t> </a:t>
            </a:r>
            <a:r>
              <a:rPr lang="en-US" sz="1200" dirty="0">
                <a:solidFill>
                  <a:srgbClr val="FF0000"/>
                </a:solidFill>
              </a:rPr>
              <a:t>= "l</a:t>
            </a:r>
            <a:r>
              <a:rPr lang="en-US" sz="1200" dirty="0" smtClean="0">
                <a:solidFill>
                  <a:srgbClr val="FF0000"/>
                </a:solidFill>
              </a:rPr>
              <a:t>")</a:t>
            </a:r>
            <a:br>
              <a:rPr lang="en-US" sz="1200" dirty="0" smtClean="0">
                <a:solidFill>
                  <a:srgbClr val="FF0000"/>
                </a:solidFill>
              </a:rPr>
            </a:br>
            <a:r>
              <a:rPr lang="en-US" sz="1200" dirty="0" err="1" smtClean="0">
                <a:solidFill>
                  <a:srgbClr val="FF0000"/>
                </a:solidFill>
              </a:rPr>
              <a:t>parzen.wge</a:t>
            </a:r>
            <a:r>
              <a:rPr lang="en-US" sz="1200" dirty="0" smtClean="0">
                <a:solidFill>
                  <a:srgbClr val="FF0000"/>
                </a:solidFill>
              </a:rPr>
              <a:t>(ma[is.na(ma</a:t>
            </a:r>
            <a:r>
              <a:rPr lang="en-US" sz="1200" dirty="0">
                <a:solidFill>
                  <a:srgbClr val="FF0000"/>
                </a:solidFill>
              </a:rPr>
              <a:t>)])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9C3E21-6437-3A46-BB1C-3BF449141EB9}"/>
              </a:ext>
            </a:extLst>
          </p:cNvPr>
          <p:cNvSpPr/>
          <p:nvPr/>
        </p:nvSpPr>
        <p:spPr>
          <a:xfrm>
            <a:off x="5507726" y="6011524"/>
            <a:ext cx="2188474" cy="621748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dif = diff(Realization,lag  = </a:t>
            </a:r>
            <a:r>
              <a:rPr lang="en-US" sz="1200" dirty="0" smtClean="0">
                <a:solidFill>
                  <a:srgbClr val="FF0000"/>
                </a:solidFill>
              </a:rPr>
              <a:t>1)</a:t>
            </a:r>
            <a:br>
              <a:rPr lang="en-US" sz="1200" dirty="0" smtClean="0">
                <a:solidFill>
                  <a:srgbClr val="FF0000"/>
                </a:solidFill>
              </a:rPr>
            </a:br>
            <a:r>
              <a:rPr lang="en-US" sz="1200" dirty="0" smtClean="0">
                <a:solidFill>
                  <a:srgbClr val="FF0000"/>
                </a:solidFill>
              </a:rPr>
              <a:t>plot(</a:t>
            </a:r>
            <a:r>
              <a:rPr lang="en-US" sz="1200" dirty="0" err="1" smtClean="0">
                <a:solidFill>
                  <a:srgbClr val="FF0000"/>
                </a:solidFill>
              </a:rPr>
              <a:t>dif,type</a:t>
            </a:r>
            <a:r>
              <a:rPr lang="en-US" sz="1200" dirty="0" smtClean="0">
                <a:solidFill>
                  <a:srgbClr val="FF0000"/>
                </a:solidFill>
              </a:rPr>
              <a:t> </a:t>
            </a:r>
            <a:r>
              <a:rPr lang="en-US" sz="1200" dirty="0">
                <a:solidFill>
                  <a:srgbClr val="FF0000"/>
                </a:solidFill>
              </a:rPr>
              <a:t>= "l</a:t>
            </a:r>
            <a:r>
              <a:rPr lang="en-US" sz="1200" dirty="0" smtClean="0">
                <a:solidFill>
                  <a:srgbClr val="FF0000"/>
                </a:solidFill>
              </a:rPr>
              <a:t>")</a:t>
            </a:r>
            <a:br>
              <a:rPr lang="en-US" sz="1200" dirty="0" smtClean="0">
                <a:solidFill>
                  <a:srgbClr val="FF0000"/>
                </a:solidFill>
              </a:rPr>
            </a:br>
            <a:r>
              <a:rPr lang="en-US" sz="1200" dirty="0" err="1" smtClean="0">
                <a:solidFill>
                  <a:srgbClr val="FF0000"/>
                </a:solidFill>
              </a:rPr>
              <a:t>parzen.wge</a:t>
            </a:r>
            <a:r>
              <a:rPr lang="en-US" sz="1200" dirty="0" smtClean="0">
                <a:solidFill>
                  <a:srgbClr val="FF0000"/>
                </a:solidFill>
              </a:rPr>
              <a:t>(</a:t>
            </a:r>
            <a:r>
              <a:rPr lang="en-US" sz="1200" dirty="0" err="1" smtClean="0">
                <a:solidFill>
                  <a:srgbClr val="FF0000"/>
                </a:solidFill>
              </a:rPr>
              <a:t>dif</a:t>
            </a:r>
            <a:r>
              <a:rPr lang="en-US" sz="1200" dirty="0" smtClean="0">
                <a:solidFill>
                  <a:srgbClr val="FF0000"/>
                </a:solidFill>
              </a:rPr>
              <a:t>[is.na(</a:t>
            </a:r>
            <a:r>
              <a:rPr lang="en-US" sz="1200" dirty="0" err="1" smtClean="0">
                <a:solidFill>
                  <a:srgbClr val="FF0000"/>
                </a:solidFill>
              </a:rPr>
              <a:t>dif</a:t>
            </a:r>
            <a:r>
              <a:rPr lang="en-US" sz="1200" dirty="0">
                <a:solidFill>
                  <a:srgbClr val="FF0000"/>
                </a:solidFill>
              </a:rPr>
              <a:t>)])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D401CC4-FF1A-7143-90E1-9F7A4B538424}"/>
              </a:ext>
            </a:extLst>
          </p:cNvPr>
          <p:cNvSpPr txBox="1"/>
          <p:nvPr/>
        </p:nvSpPr>
        <p:spPr bwMode="auto">
          <a:xfrm>
            <a:off x="457200" y="914400"/>
            <a:ext cx="8229600" cy="23391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noAutofit/>
          </a:bodyPr>
          <a:lstStyle/>
          <a:p>
            <a:pPr eaLnBrk="1" hangingPunct="1">
              <a:spcBef>
                <a:spcPts val="600"/>
              </a:spcBef>
            </a:pP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Given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the plot of the realization and the plot of the filtered data below, which was the result of the 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low-pass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filter? </a:t>
            </a:r>
          </a:p>
          <a:p>
            <a:pPr eaLnBrk="1" hangingPunct="1">
              <a:spcBef>
                <a:spcPts val="600"/>
              </a:spcBef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spcBef>
                <a:spcPts val="600"/>
              </a:spcBef>
            </a:pPr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spcBef>
                <a:spcPts val="600"/>
              </a:spcBef>
            </a:pPr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spcBef>
                <a:spcPts val="600"/>
              </a:spcBef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600"/>
              </a:spcBef>
            </a:pPr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Realization = gen.sigplusnoise.wge(200,coef = c(5,3),freq = c(.1,.45), vara = 10, sn = 1</a:t>
            </a:r>
            <a:r>
              <a:rPr lang="en-US" sz="1600" i="1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sz="16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81DCA95-BE6A-EE43-A021-A48E4DEC9A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1" y="1222186"/>
            <a:ext cx="2438399" cy="1690860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1752600" y="3200400"/>
            <a:ext cx="2363866" cy="2740139"/>
            <a:chOff x="1752600" y="3200400"/>
            <a:chExt cx="2363866" cy="2740139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B9CFD71D-A775-8741-9752-9EF329D7E1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29116" y="3200400"/>
              <a:ext cx="1981200" cy="1373825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FD322448-8164-3B46-B688-3BEF82A878B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65746" y="4587850"/>
              <a:ext cx="1950720" cy="1352689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836D539-4360-8D4C-9A95-EC3D8ACE98DE}"/>
                </a:ext>
              </a:extLst>
            </p:cNvPr>
            <p:cNvSpPr txBox="1"/>
            <p:nvPr/>
          </p:nvSpPr>
          <p:spPr bwMode="auto">
            <a:xfrm>
              <a:off x="1752600" y="4091035"/>
              <a:ext cx="304800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rtlCol="0">
              <a:noAutofit/>
            </a:bodyPr>
            <a:lstStyle/>
            <a:p>
              <a:pPr eaLnBrk="1" hangingPunct="1">
                <a:spcBef>
                  <a:spcPts val="600"/>
                </a:spcBef>
              </a:pPr>
              <a:r>
                <a:rPr lang="en-US" sz="28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</a:p>
          </p:txBody>
        </p:sp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FE4E9B49-8832-4848-8347-5468B6A331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9675" y="4623183"/>
            <a:ext cx="2017925" cy="139929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F3E292F-FEEA-A34C-A044-52DC089937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49675" y="3200400"/>
            <a:ext cx="2017925" cy="139929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B55963EE-2E13-3246-8BD0-7990A0B687AF}"/>
              </a:ext>
            </a:extLst>
          </p:cNvPr>
          <p:cNvSpPr txBox="1"/>
          <p:nvPr/>
        </p:nvSpPr>
        <p:spPr bwMode="auto">
          <a:xfrm>
            <a:off x="5029200" y="4146688"/>
            <a:ext cx="3048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noAutofit/>
          </a:bodyPr>
          <a:lstStyle/>
          <a:p>
            <a:pPr eaLnBrk="1" hangingPunct="1">
              <a:spcBef>
                <a:spcPts val="600"/>
              </a:spcBef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24" name="Title 10"/>
          <p:cNvSpPr txBox="1">
            <a:spLocks/>
          </p:cNvSpPr>
          <p:nvPr/>
        </p:nvSpPr>
        <p:spPr>
          <a:xfrm>
            <a:off x="457200" y="327581"/>
            <a:ext cx="8229600" cy="58681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0" i="0" u="none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600"/>
              </a:spcBef>
            </a:pP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Let’s Try 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ne!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4131140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9242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General Linear Process (GLP)</a:t>
            </a:r>
          </a:p>
        </p:txBody>
      </p:sp>
    </p:spTree>
    <p:extLst>
      <p:ext uri="{BB962C8B-B14F-4D97-AF65-F5344CB8AC3E}">
        <p14:creationId xmlns:p14="http://schemas.microsoft.com/office/powerpoint/2010/main" val="537673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3"/>
          <p:cNvSpPr txBox="1">
            <a:spLocks/>
          </p:cNvSpPr>
          <p:nvPr/>
        </p:nvSpPr>
        <p:spPr>
          <a:xfrm>
            <a:off x="457200" y="1166019"/>
            <a:ext cx="8229600" cy="5006181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ts val="600"/>
              </a:spcBef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ts val="600"/>
              </a:spcBef>
              <a:buFont typeface="Arial" charset="0"/>
              <a:buChar char="•"/>
              <a:defRPr sz="2800" b="0" i="0" u="none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ts val="600"/>
              </a:spcBef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ts val="600"/>
              </a:spcBef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ts val="600"/>
              </a:spcBef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Possibly real-world 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xample</a:t>
            </a:r>
          </a:p>
          <a:p>
            <a:pPr marL="400050" lvl="1" indent="0">
              <a:buNone/>
            </a:pP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Mikio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lide with “filtering”</a:t>
            </a:r>
          </a:p>
          <a:p>
            <a:pPr marL="400050" lvl="1" indent="0">
              <a:buNone/>
            </a:pP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Feature engineering/cleaning</a:t>
            </a:r>
          </a:p>
          <a:p>
            <a:pPr marL="400050" lvl="1" indent="0">
              <a:buNone/>
            </a:pP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Response cleaning?</a:t>
            </a:r>
          </a:p>
          <a:p>
            <a:pPr marL="400050" lvl="1" indent="0">
              <a:buNone/>
            </a:pP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Wayne had another idea I forgot about. (It may have been the response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leaning.)</a:t>
            </a:r>
          </a:p>
          <a:p>
            <a:pPr marL="400050" lvl="1" indent="0">
              <a:buNone/>
            </a:pP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Maybe an interview if we can find one. Greg and Smart cover?</a:t>
            </a:r>
          </a:p>
          <a:p>
            <a:pPr marL="400050" lvl="1" indent="0">
              <a:buNone/>
            </a:pPr>
            <a:endParaRPr lang="en-US" sz="2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Also… live session… introduce Butterworth Filter exercise.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549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General Linear Process (GLP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2290693" name="Text Box 5"/>
          <p:cNvSpPr txBox="1">
            <a:spLocks noChangeArrowheads="1"/>
          </p:cNvSpPr>
          <p:nvPr/>
        </p:nvSpPr>
        <p:spPr bwMode="auto">
          <a:xfrm>
            <a:off x="457200" y="3469957"/>
            <a:ext cx="7010400" cy="492443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eaLnBrk="0" hangingPunct="0">
              <a:defRPr sz="2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ts val="600"/>
              </a:spcBef>
            </a:pPr>
            <a:r>
              <a:rPr lang="en-US" dirty="0">
                <a:cs typeface="Arial" charset="0"/>
              </a:rPr>
              <a:t>A GLP is a linear filter with </a:t>
            </a:r>
            <a:r>
              <a:rPr lang="en-US" b="1" i="1" dirty="0">
                <a:solidFill>
                  <a:srgbClr val="FC0000"/>
                </a:solidFill>
                <a:cs typeface="Arial" charset="0"/>
              </a:rPr>
              <a:t>white noise </a:t>
            </a:r>
            <a:r>
              <a:rPr lang="en-US" b="1" i="1" dirty="0" smtClean="0">
                <a:solidFill>
                  <a:srgbClr val="FC0000"/>
                </a:solidFill>
                <a:cs typeface="Arial" charset="0"/>
              </a:rPr>
              <a:t>input.</a:t>
            </a:r>
            <a:endParaRPr lang="en-US" b="1" i="1" dirty="0">
              <a:solidFill>
                <a:srgbClr val="FC0000"/>
              </a:solidFill>
              <a:cs typeface="Arial" charset="0"/>
            </a:endParaRPr>
          </a:p>
        </p:txBody>
      </p:sp>
      <p:sp>
        <p:nvSpPr>
          <p:cNvPr id="2" name="TextBox 1"/>
          <p:cNvSpPr txBox="1"/>
          <p:nvPr/>
        </p:nvSpPr>
        <p:spPr bwMode="auto">
          <a:xfrm>
            <a:off x="457200" y="1600200"/>
            <a:ext cx="8229600" cy="16927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noAutofit/>
          </a:bodyPr>
          <a:lstStyle/>
          <a:p>
            <a:pPr eaLnBrk="1" hangingPunct="1">
              <a:spcBef>
                <a:spcPts val="600"/>
              </a:spcBef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Before discussing autoregressive (AR) processes, moving average (MA), and autoregressive-moving average (ARMA) processes, we briefly introduce the </a:t>
            </a:r>
            <a:r>
              <a:rPr lang="en-US" sz="2600" b="1" i="1" dirty="0"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  <a:r>
              <a:rPr lang="en-US" sz="2600" b="1" i="1" dirty="0" smtClean="0">
                <a:latin typeface="Arial" panose="020B0604020202020204" pitchFamily="34" charset="0"/>
                <a:cs typeface="Arial" panose="020B0604020202020204" pitchFamily="34" charset="0"/>
              </a:rPr>
              <a:t>eneral linear </a:t>
            </a:r>
            <a:r>
              <a:rPr lang="en-US" sz="2600" b="1" i="1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sz="2600" b="1" i="1" dirty="0" smtClean="0">
                <a:latin typeface="Arial" panose="020B0604020202020204" pitchFamily="34" charset="0"/>
                <a:cs typeface="Arial" panose="020B0604020202020204" pitchFamily="34" charset="0"/>
              </a:rPr>
              <a:t>rocess</a:t>
            </a:r>
            <a:r>
              <a:rPr lang="en-US" sz="2600" b="1" i="1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12" name="Line 7"/>
          <p:cNvSpPr>
            <a:spLocks noChangeShapeType="1"/>
          </p:cNvSpPr>
          <p:nvPr/>
        </p:nvSpPr>
        <p:spPr bwMode="auto">
          <a:xfrm>
            <a:off x="2339144" y="4440198"/>
            <a:ext cx="633046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noAutofit/>
          </a:bodyPr>
          <a:lstStyle/>
          <a:p>
            <a:pPr>
              <a:spcBef>
                <a:spcPts val="600"/>
              </a:spcBef>
            </a:pPr>
            <a:endParaRPr lang="en-US" sz="1662" dirty="0"/>
          </a:p>
        </p:txBody>
      </p:sp>
      <p:sp>
        <p:nvSpPr>
          <p:cNvPr id="13" name="Rectangle 6"/>
          <p:cNvSpPr>
            <a:spLocks noChangeArrowheads="1"/>
          </p:cNvSpPr>
          <p:nvPr/>
        </p:nvSpPr>
        <p:spPr bwMode="auto">
          <a:xfrm>
            <a:off x="3208606" y="4244489"/>
            <a:ext cx="1758462" cy="348109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662" dirty="0"/>
              <a:t>Filter</a:t>
            </a:r>
          </a:p>
        </p:txBody>
      </p:sp>
      <p:sp>
        <p:nvSpPr>
          <p:cNvPr id="14" name="Line 8"/>
          <p:cNvSpPr>
            <a:spLocks noChangeShapeType="1"/>
          </p:cNvSpPr>
          <p:nvPr/>
        </p:nvSpPr>
        <p:spPr bwMode="auto">
          <a:xfrm>
            <a:off x="5178474" y="4440198"/>
            <a:ext cx="773723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noAutofit/>
          </a:bodyPr>
          <a:lstStyle/>
          <a:p>
            <a:pPr>
              <a:spcBef>
                <a:spcPts val="600"/>
              </a:spcBef>
            </a:pPr>
            <a:endParaRPr lang="en-US" sz="1662" dirty="0"/>
          </a:p>
        </p:txBody>
      </p:sp>
      <p:sp>
        <p:nvSpPr>
          <p:cNvPr id="15" name="Text Box 9"/>
          <p:cNvSpPr txBox="1">
            <a:spLocks noChangeArrowheads="1"/>
          </p:cNvSpPr>
          <p:nvPr/>
        </p:nvSpPr>
        <p:spPr bwMode="auto">
          <a:xfrm>
            <a:off x="1571283" y="4664333"/>
            <a:ext cx="123092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>
            <a:lvl1pPr eaLnBrk="0" hangingPunct="0">
              <a:defRPr sz="2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ts val="600"/>
              </a:spcBef>
            </a:pPr>
            <a:r>
              <a:rPr lang="en-US" sz="2400" dirty="0"/>
              <a:t>(Input)</a:t>
            </a:r>
          </a:p>
        </p:txBody>
      </p:sp>
      <p:sp>
        <p:nvSpPr>
          <p:cNvPr id="16" name="Text Box 10"/>
          <p:cNvSpPr txBox="1">
            <a:spLocks noChangeArrowheads="1"/>
          </p:cNvSpPr>
          <p:nvPr/>
        </p:nvSpPr>
        <p:spPr bwMode="auto">
          <a:xfrm>
            <a:off x="5638800" y="4664333"/>
            <a:ext cx="14478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>
            <a:lvl1pPr eaLnBrk="0" hangingPunct="0">
              <a:defRPr sz="2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ts val="600"/>
              </a:spcBef>
            </a:pPr>
            <a:r>
              <a:rPr lang="en-US" sz="2400" dirty="0"/>
              <a:t>(Output)</a:t>
            </a:r>
          </a:p>
        </p:txBody>
      </p:sp>
      <p:sp>
        <p:nvSpPr>
          <p:cNvPr id="4" name="TextBox 3"/>
          <p:cNvSpPr txBox="1"/>
          <p:nvPr/>
        </p:nvSpPr>
        <p:spPr bwMode="auto">
          <a:xfrm>
            <a:off x="6014329" y="4114800"/>
            <a:ext cx="609600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noAutofit/>
          </a:bodyPr>
          <a:lstStyle/>
          <a:p>
            <a:pPr eaLnBrk="1" hangingPunct="1">
              <a:spcBef>
                <a:spcPts val="600"/>
              </a:spcBef>
            </a:pPr>
            <a:r>
              <a:rPr lang="en-US" sz="3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30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lang="en-US" sz="3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Box 19"/>
          <p:cNvSpPr txBox="1"/>
          <p:nvPr/>
        </p:nvSpPr>
        <p:spPr bwMode="auto">
          <a:xfrm>
            <a:off x="1770576" y="4163199"/>
            <a:ext cx="609600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noAutofit/>
          </a:bodyPr>
          <a:lstStyle/>
          <a:p>
            <a:pPr eaLnBrk="1" hangingPunct="1">
              <a:spcBef>
                <a:spcPts val="600"/>
              </a:spcBef>
            </a:pPr>
            <a:r>
              <a:rPr lang="en-US" sz="3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30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lang="en-US" sz="3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5B3F5A4-E0F8-C742-94DF-7FE3050087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7690"/>
          <a:stretch/>
        </p:blipFill>
        <p:spPr>
          <a:xfrm>
            <a:off x="2347294" y="5125998"/>
            <a:ext cx="1681145" cy="133255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750452F-B02E-2E42-8EAC-8805B65249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3118"/>
          <a:stretch/>
        </p:blipFill>
        <p:spPr>
          <a:xfrm>
            <a:off x="4352435" y="5130618"/>
            <a:ext cx="1185314" cy="13325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B33DCE2-4949-124F-A676-2DF808830F36}"/>
              </a:ext>
            </a:extLst>
          </p:cNvPr>
          <p:cNvSpPr txBox="1"/>
          <p:nvPr/>
        </p:nvSpPr>
        <p:spPr bwMode="auto">
          <a:xfrm>
            <a:off x="4050878" y="5530663"/>
            <a:ext cx="79033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noAutofit/>
          </a:bodyPr>
          <a:lstStyle/>
          <a:p>
            <a:pPr eaLnBrk="1" hangingPunct="1">
              <a:spcBef>
                <a:spcPts val="600"/>
              </a:spcBef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903062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0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906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90693" grpId="0" animBg="1"/>
      <p:bldP spid="12" grpId="0" animBg="1"/>
      <p:bldP spid="13" grpId="0" animBg="1"/>
      <p:bldP spid="14" grpId="0" animBg="1"/>
      <p:bldP spid="15" grpId="0"/>
      <p:bldP spid="16" grpId="0"/>
      <p:bldP spid="4" grpId="0"/>
      <p:bldP spid="20" grpId="0"/>
      <p:bldP spid="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1200"/>
              </a:spcBef>
            </a:pPr>
            <a:r>
              <a:rPr lang="en-US" dirty="0"/>
              <a:t>General Linear Process (GLP)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 bwMode="auto">
          <a:xfrm>
            <a:off x="457200" y="1600200"/>
            <a:ext cx="8229600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eaLnBrk="1" hangingPunct="1">
              <a:spcBef>
                <a:spcPts val="1200"/>
              </a:spcBef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 GLP is an infinite linear combination of 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white-noise terms.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eaLnBrk="1" hangingPunct="1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xpressed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mathematically 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as: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17"/>
          <a:stretch/>
        </p:blipFill>
        <p:spPr>
          <a:xfrm>
            <a:off x="848703" y="3867667"/>
            <a:ext cx="4538801" cy="34786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 bwMode="auto">
          <a:xfrm>
            <a:off x="457200" y="4432073"/>
            <a:ext cx="8229600" cy="1631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rtlCol="0">
            <a:spAutoFit/>
          </a:bodyPr>
          <a:lstStyle/>
          <a:p>
            <a:pPr marL="342900" indent="-342900" eaLnBrk="1" hangingPunct="1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AR, MA, and ARMA processes are all special cases of 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GLPs.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eaLnBrk="1" hangingPunct="1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This will be very useful later when we study confidence intervals for forecasts. </a:t>
            </a:r>
          </a:p>
          <a:p>
            <a:pPr marL="342900" indent="-342900" eaLnBrk="1" hangingPunct="1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ee Woodward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et 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al.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(2017) for 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details.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 bwMode="auto">
          <a:xfrm>
            <a:off x="441337" y="3771724"/>
            <a:ext cx="73883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marL="457200" indent="-457200" eaLnBrk="1" hangingPunct="1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2590800"/>
            <a:ext cx="2883408" cy="1121664"/>
          </a:xfrm>
          <a:prstGeom prst="rect">
            <a:avLst/>
          </a:prstGeom>
        </p:spPr>
      </p:pic>
      <p:sp>
        <p:nvSpPr>
          <p:cNvPr id="10" name="Rectangle 6">
            <a:extLst>
              <a:ext uri="{FF2B5EF4-FFF2-40B4-BE49-F238E27FC236}">
                <a16:creationId xmlns:a16="http://schemas.microsoft.com/office/drawing/2014/main" id="{BB406603-163F-AB47-8BB5-8C1BC32C66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89169" y="2897358"/>
            <a:ext cx="976923" cy="348109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anchor="ctr">
            <a:spAutoFit/>
          </a:bodyPr>
          <a:lstStyle/>
          <a:p>
            <a:pPr algn="ctr"/>
            <a:r>
              <a:rPr lang="en-US" sz="1662" dirty="0"/>
              <a:t>Filter</a:t>
            </a:r>
          </a:p>
        </p:txBody>
      </p:sp>
      <p:sp>
        <p:nvSpPr>
          <p:cNvPr id="11" name="Line 8">
            <a:extLst>
              <a:ext uri="{FF2B5EF4-FFF2-40B4-BE49-F238E27FC236}">
                <a16:creationId xmlns:a16="http://schemas.microsoft.com/office/drawing/2014/main" id="{86C81AFB-FB2C-4048-968C-AD5F658DE69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934200" y="3076343"/>
            <a:ext cx="386153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square">
            <a:spAutoFit/>
          </a:bodyPr>
          <a:lstStyle/>
          <a:p>
            <a:endParaRPr lang="en-US" sz="1662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FE87271-AA24-9445-AFD6-713FF38C1461}"/>
              </a:ext>
            </a:extLst>
          </p:cNvPr>
          <p:cNvSpPr txBox="1"/>
          <p:nvPr/>
        </p:nvSpPr>
        <p:spPr bwMode="auto">
          <a:xfrm>
            <a:off x="4855171" y="2794413"/>
            <a:ext cx="609600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eaLnBrk="1" hangingPunct="1">
              <a:spcBef>
                <a:spcPts val="1200"/>
              </a:spcBef>
            </a:pPr>
            <a:r>
              <a:rPr lang="en-US" sz="3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30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lang="en-US" sz="3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4ABF61-79F6-6D4B-AE62-680A9AF39B92}"/>
              </a:ext>
            </a:extLst>
          </p:cNvPr>
          <p:cNvSpPr txBox="1"/>
          <p:nvPr/>
        </p:nvSpPr>
        <p:spPr bwMode="auto">
          <a:xfrm>
            <a:off x="7315200" y="2794413"/>
            <a:ext cx="609600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eaLnBrk="1" hangingPunct="1">
              <a:spcBef>
                <a:spcPts val="1200"/>
              </a:spcBef>
            </a:pPr>
            <a:r>
              <a:rPr lang="en-US" sz="3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30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lang="en-US" sz="3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Line 8">
            <a:extLst>
              <a:ext uri="{FF2B5EF4-FFF2-40B4-BE49-F238E27FC236}">
                <a16:creationId xmlns:a16="http://schemas.microsoft.com/office/drawing/2014/main" id="{F3C3B604-7801-814D-BF34-3C32EBE55E3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328847" y="3080138"/>
            <a:ext cx="386153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square">
            <a:spAutoFit/>
          </a:bodyPr>
          <a:lstStyle/>
          <a:p>
            <a:endParaRPr lang="en-US" sz="1662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662F679-F048-E640-AC88-A3A75BCF2823}"/>
              </a:ext>
            </a:extLst>
          </p:cNvPr>
          <p:cNvSpPr/>
          <p:nvPr/>
        </p:nvSpPr>
        <p:spPr>
          <a:xfrm>
            <a:off x="4855171" y="2590800"/>
            <a:ext cx="3069629" cy="9911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5F71BF9-648D-D544-964B-DE178AEC92BD}"/>
              </a:ext>
            </a:extLst>
          </p:cNvPr>
          <p:cNvSpPr/>
          <p:nvPr/>
        </p:nvSpPr>
        <p:spPr>
          <a:xfrm>
            <a:off x="381000" y="4386889"/>
            <a:ext cx="8456341" cy="17091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0263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 build="p"/>
      <p:bldP spid="8" grpId="0"/>
      <p:bldP spid="10" grpId="0" animBg="1"/>
      <p:bldP spid="11" grpId="0" animBg="1"/>
      <p:bldP spid="12" grpId="0"/>
      <p:bldP spid="13" grpId="0"/>
      <p:bldP spid="15" grpId="0" animBg="1"/>
      <p:bldP spid="16" grpId="0" animBg="1"/>
      <p:bldP spid="1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4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>
            <a:noAutofit/>
          </a:bodyPr>
          <a:lstStyle/>
          <a:p>
            <a:r>
              <a:rPr lang="en-US" dirty="0"/>
              <a:t>Linear </a:t>
            </a:r>
            <a:r>
              <a:rPr lang="en-US" dirty="0" smtClean="0"/>
              <a:t>Filters</a:t>
            </a:r>
            <a:endParaRPr lang="en-US" dirty="0"/>
          </a:p>
        </p:txBody>
      </p:sp>
      <p:sp>
        <p:nvSpPr>
          <p:cNvPr id="21" name="Text Box 2"/>
          <p:cNvSpPr txBox="1">
            <a:spLocks noChangeArrowheads="1"/>
          </p:cNvSpPr>
          <p:nvPr/>
        </p:nvSpPr>
        <p:spPr bwMode="auto">
          <a:xfrm>
            <a:off x="3810000" y="1371600"/>
            <a:ext cx="1524000" cy="6036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>
            <a:lvl1pPr eaLnBrk="0" hangingPunct="0">
              <a:defRPr sz="2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ts val="600"/>
              </a:spcBef>
            </a:pPr>
            <a:r>
              <a:rPr lang="en-US" sz="3200" b="1" dirty="0" smtClean="0"/>
              <a:t> Filter</a:t>
            </a:r>
            <a:endParaRPr lang="en-US" sz="3200" b="1" dirty="0"/>
          </a:p>
        </p:txBody>
      </p:sp>
      <p:sp>
        <p:nvSpPr>
          <p:cNvPr id="22" name="Text Box 3"/>
          <p:cNvSpPr txBox="1">
            <a:spLocks noChangeArrowheads="1"/>
          </p:cNvSpPr>
          <p:nvPr/>
        </p:nvSpPr>
        <p:spPr bwMode="auto">
          <a:xfrm>
            <a:off x="457200" y="2007578"/>
            <a:ext cx="225229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Autofit/>
          </a:bodyPr>
          <a:lstStyle>
            <a:lvl1pPr eaLnBrk="0" hangingPunct="0">
              <a:defRPr sz="2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ts val="600"/>
              </a:spcBef>
            </a:pPr>
            <a:r>
              <a:rPr lang="en-US" sz="2800" b="1" dirty="0" smtClean="0">
                <a:solidFill>
                  <a:srgbClr val="FC0000"/>
                </a:solidFill>
              </a:rPr>
              <a:t>Setting</a:t>
            </a:r>
            <a:endParaRPr lang="en-US" sz="2800" b="1" dirty="0">
              <a:solidFill>
                <a:srgbClr val="FC0000"/>
              </a:solidFill>
            </a:endParaRPr>
          </a:p>
        </p:txBody>
      </p:sp>
      <p:graphicFrame>
        <p:nvGraphicFramePr>
          <p:cNvPr id="23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16078542"/>
              </p:ext>
            </p:extLst>
          </p:nvPr>
        </p:nvGraphicFramePr>
        <p:xfrm>
          <a:off x="5812692" y="2866292"/>
          <a:ext cx="391257" cy="4337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07" name="Equation" r:id="rId4" imgW="355292" imgH="393359" progId="Equation.DSMT4">
                  <p:embed/>
                </p:oleObj>
              </mc:Choice>
              <mc:Fallback>
                <p:oleObj name="Equation" r:id="rId4" imgW="355292" imgH="393359" progId="Equation.DSMT4">
                  <p:embed/>
                  <p:pic>
                    <p:nvPicPr>
                      <p:cNvPr id="2286596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12692" y="2866292"/>
                        <a:ext cx="391257" cy="43375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77918572"/>
              </p:ext>
            </p:extLst>
          </p:nvPr>
        </p:nvGraphicFramePr>
        <p:xfrm>
          <a:off x="1452649" y="2776359"/>
          <a:ext cx="389792" cy="5040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08" name="Equation" r:id="rId6" imgW="304536" imgH="393359" progId="Equation.DSMT4">
                  <p:embed/>
                </p:oleObj>
              </mc:Choice>
              <mc:Fallback>
                <p:oleObj name="Equation" r:id="rId6" imgW="304536" imgH="393359" progId="Equation.DSMT4">
                  <p:embed/>
                  <p:pic>
                    <p:nvPicPr>
                      <p:cNvPr id="2286597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52649" y="2776359"/>
                        <a:ext cx="389792" cy="50409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Rectangle 6"/>
          <p:cNvSpPr>
            <a:spLocks noChangeArrowheads="1"/>
          </p:cNvSpPr>
          <p:nvPr/>
        </p:nvSpPr>
        <p:spPr bwMode="auto">
          <a:xfrm>
            <a:off x="2883877" y="2851965"/>
            <a:ext cx="1758462" cy="348109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662" dirty="0"/>
              <a:t>Filter</a:t>
            </a:r>
          </a:p>
        </p:txBody>
      </p:sp>
      <p:sp>
        <p:nvSpPr>
          <p:cNvPr id="26" name="Line 7"/>
          <p:cNvSpPr>
            <a:spLocks noChangeShapeType="1"/>
          </p:cNvSpPr>
          <p:nvPr/>
        </p:nvSpPr>
        <p:spPr bwMode="auto">
          <a:xfrm>
            <a:off x="2039815" y="3077308"/>
            <a:ext cx="633046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noAutofit/>
          </a:bodyPr>
          <a:lstStyle/>
          <a:p>
            <a:pPr>
              <a:spcBef>
                <a:spcPts val="600"/>
              </a:spcBef>
            </a:pPr>
            <a:endParaRPr lang="en-US" sz="1662" dirty="0"/>
          </a:p>
        </p:txBody>
      </p:sp>
      <p:sp>
        <p:nvSpPr>
          <p:cNvPr id="27" name="Line 8"/>
          <p:cNvSpPr>
            <a:spLocks noChangeShapeType="1"/>
          </p:cNvSpPr>
          <p:nvPr/>
        </p:nvSpPr>
        <p:spPr bwMode="auto">
          <a:xfrm>
            <a:off x="4853354" y="3077308"/>
            <a:ext cx="773723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noAutofit/>
          </a:bodyPr>
          <a:lstStyle/>
          <a:p>
            <a:pPr>
              <a:spcBef>
                <a:spcPts val="600"/>
              </a:spcBef>
            </a:pPr>
            <a:endParaRPr lang="en-US" sz="1662" dirty="0"/>
          </a:p>
        </p:txBody>
      </p:sp>
      <p:sp>
        <p:nvSpPr>
          <p:cNvPr id="28" name="Text Box 9"/>
          <p:cNvSpPr txBox="1">
            <a:spLocks noChangeArrowheads="1"/>
          </p:cNvSpPr>
          <p:nvPr/>
        </p:nvSpPr>
        <p:spPr bwMode="auto">
          <a:xfrm>
            <a:off x="1125415" y="3358662"/>
            <a:ext cx="123092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>
            <a:lvl1pPr eaLnBrk="0" hangingPunct="0">
              <a:defRPr sz="2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ts val="600"/>
              </a:spcBef>
            </a:pPr>
            <a:r>
              <a:rPr lang="en-US" sz="2400" dirty="0"/>
              <a:t>(Input)</a:t>
            </a:r>
          </a:p>
        </p:txBody>
      </p:sp>
      <p:sp>
        <p:nvSpPr>
          <p:cNvPr id="29" name="Text Box 10"/>
          <p:cNvSpPr txBox="1">
            <a:spLocks noChangeArrowheads="1"/>
          </p:cNvSpPr>
          <p:nvPr/>
        </p:nvSpPr>
        <p:spPr bwMode="auto">
          <a:xfrm>
            <a:off x="5486401" y="3358662"/>
            <a:ext cx="14478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>
            <a:lvl1pPr eaLnBrk="0" hangingPunct="0">
              <a:defRPr sz="2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ts val="600"/>
              </a:spcBef>
            </a:pPr>
            <a:r>
              <a:rPr lang="en-US" sz="2400" dirty="0"/>
              <a:t>(Output)</a:t>
            </a:r>
          </a:p>
        </p:txBody>
      </p:sp>
      <p:graphicFrame>
        <p:nvGraphicFramePr>
          <p:cNvPr id="30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06448172"/>
              </p:ext>
            </p:extLst>
          </p:nvPr>
        </p:nvGraphicFramePr>
        <p:xfrm>
          <a:off x="2362200" y="4712703"/>
          <a:ext cx="1760538" cy="396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09" name="Equation" r:id="rId8" imgW="1904760" imgH="431640" progId="Equation.DSMT4">
                  <p:embed/>
                </p:oleObj>
              </mc:Choice>
              <mc:Fallback>
                <p:oleObj name="Equation" r:id="rId8" imgW="1904760" imgH="431640" progId="Equation.DSMT4">
                  <p:embed/>
                  <p:pic>
                    <p:nvPicPr>
                      <p:cNvPr id="13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62200" y="4712703"/>
                        <a:ext cx="1760538" cy="396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" name="TextBox 30"/>
          <p:cNvSpPr txBox="1"/>
          <p:nvPr/>
        </p:nvSpPr>
        <p:spPr bwMode="auto">
          <a:xfrm>
            <a:off x="457200" y="4111272"/>
            <a:ext cx="437270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noAutofit/>
          </a:bodyPr>
          <a:lstStyle/>
          <a:p>
            <a:pPr eaLnBrk="1" hangingPunct="1">
              <a:spcBef>
                <a:spcPts val="600"/>
              </a:spcBef>
            </a:pPr>
            <a:r>
              <a:rPr lang="en-US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Examples</a:t>
            </a: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TextBox 31"/>
          <p:cNvSpPr txBox="1"/>
          <p:nvPr/>
        </p:nvSpPr>
        <p:spPr bwMode="auto">
          <a:xfrm>
            <a:off x="457200" y="4592680"/>
            <a:ext cx="215118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noAutofit/>
          </a:bodyPr>
          <a:lstStyle/>
          <a:p>
            <a:pPr eaLnBrk="1" hangingPunct="1">
              <a:spcBef>
                <a:spcPts val="600"/>
              </a:spcBef>
            </a:pPr>
            <a:r>
              <a:rPr lang="en-US" sz="2800" i="1" dirty="0">
                <a:latin typeface="Arial" panose="020B0604020202020204" pitchFamily="34" charset="0"/>
                <a:cs typeface="Arial" panose="020B0604020202020204" pitchFamily="34" charset="0"/>
              </a:rPr>
              <a:t>Difference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</p:txBody>
      </p:sp>
      <p:sp>
        <p:nvSpPr>
          <p:cNvPr id="33" name="TextBox 32"/>
          <p:cNvSpPr txBox="1"/>
          <p:nvPr/>
        </p:nvSpPr>
        <p:spPr bwMode="auto">
          <a:xfrm>
            <a:off x="457200" y="5242418"/>
            <a:ext cx="3276600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noAutofit/>
          </a:bodyPr>
          <a:lstStyle/>
          <a:p>
            <a:pPr eaLnBrk="1" hangingPunct="1">
              <a:spcBef>
                <a:spcPts val="600"/>
              </a:spcBef>
            </a:pPr>
            <a:r>
              <a:rPr lang="en-US" sz="2800" i="1" smtClean="0">
                <a:latin typeface="Arial" panose="020B0604020202020204" pitchFamily="34" charset="0"/>
                <a:cs typeface="Arial" panose="020B0604020202020204" pitchFamily="34" charset="0"/>
              </a:rPr>
              <a:t>5-point </a:t>
            </a:r>
            <a:r>
              <a:rPr lang="en-US" sz="2800" i="1" dirty="0">
                <a:latin typeface="Arial" panose="020B0604020202020204" pitchFamily="34" charset="0"/>
                <a:cs typeface="Arial" panose="020B0604020202020204" pitchFamily="34" charset="0"/>
              </a:rPr>
              <a:t>moving </a:t>
            </a:r>
            <a:br>
              <a:rPr lang="en-US" sz="2800" i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800" i="1" dirty="0">
                <a:latin typeface="Arial" panose="020B0604020202020204" pitchFamily="34" charset="0"/>
                <a:cs typeface="Arial" panose="020B0604020202020204" pitchFamily="34" charset="0"/>
              </a:rPr>
              <a:t>average smoother:</a:t>
            </a:r>
          </a:p>
        </p:txBody>
      </p:sp>
      <p:graphicFrame>
        <p:nvGraphicFramePr>
          <p:cNvPr id="3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34136465"/>
              </p:ext>
            </p:extLst>
          </p:nvPr>
        </p:nvGraphicFramePr>
        <p:xfrm>
          <a:off x="3611095" y="5579401"/>
          <a:ext cx="4213225" cy="758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10" name="Equation" r:id="rId10" imgW="4559040" imgH="825480" progId="Equation.DSMT4">
                  <p:embed/>
                </p:oleObj>
              </mc:Choice>
              <mc:Fallback>
                <p:oleObj name="Equation" r:id="rId10" imgW="4559040" imgH="825480" progId="Equation.DSMT4">
                  <p:embed/>
                  <p:pic>
                    <p:nvPicPr>
                      <p:cNvPr id="17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11095" y="5579401"/>
                        <a:ext cx="4213225" cy="758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37113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5" grpId="0" animBg="1"/>
      <p:bldP spid="26" grpId="0" animBg="1"/>
      <p:bldP spid="27" grpId="0" animBg="1"/>
      <p:bldP spid="28" grpId="0"/>
      <p:bldP spid="29" grpId="0"/>
      <p:bldP spid="31" grpId="0"/>
      <p:bldP spid="32" grpId="0"/>
      <p:bldP spid="3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39419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AR(1) | Introduction and Key Result</a:t>
            </a:r>
          </a:p>
        </p:txBody>
      </p:sp>
    </p:spTree>
    <p:extLst>
      <p:ext uri="{BB962C8B-B14F-4D97-AF65-F5344CB8AC3E}">
        <p14:creationId xmlns:p14="http://schemas.microsoft.com/office/powerpoint/2010/main" val="432118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1600200"/>
            <a:ext cx="8229600" cy="83099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In this 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unit,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we will introduce and study the well-known 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autoregressive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(AR) models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AFC4842-769C-EE44-A25C-5D59CE347E1D}"/>
              </a:ext>
            </a:extLst>
          </p:cNvPr>
          <p:cNvSpPr txBox="1"/>
          <p:nvPr/>
        </p:nvSpPr>
        <p:spPr bwMode="auto">
          <a:xfrm>
            <a:off x="457201" y="2842550"/>
            <a:ext cx="8229600" cy="20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noAutofit/>
          </a:bodyPr>
          <a:lstStyle/>
          <a:p>
            <a:pPr eaLnBrk="1" hangingPunct="1">
              <a:spcBef>
                <a:spcPts val="600"/>
              </a:spcBef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Possibly Interview Here </a:t>
            </a: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r somewhere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oon)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Describing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the use in industry of Autoregressive models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eaLnBrk="1" hangingPunct="1">
              <a:spcBef>
                <a:spcPts val="600"/>
              </a:spcBef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spcBef>
                <a:spcPts val="600"/>
              </a:spcBef>
            </a:pP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Also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…Shall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we mention that the AR is a Linear Filter? add a graphic? </a:t>
            </a:r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8B4AEFE7-DD5C-C64B-9542-AA97C4CEEEA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07886287"/>
              </p:ext>
            </p:extLst>
          </p:nvPr>
        </p:nvGraphicFramePr>
        <p:xfrm>
          <a:off x="6706081" y="5042933"/>
          <a:ext cx="391257" cy="4337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89" name="Equation" r:id="rId4" imgW="355292" imgH="393359" progId="Equation.DSMT4">
                  <p:embed/>
                </p:oleObj>
              </mc:Choice>
              <mc:Fallback>
                <p:oleObj name="Equation" r:id="rId4" imgW="355292" imgH="393359" progId="Equation.DSMT4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8B4AEFE7-DD5C-C64B-9542-AA97C4CEEEA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06081" y="5042933"/>
                        <a:ext cx="391257" cy="43375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454D68E7-C4EE-C342-A538-7561AA3C58A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67615457"/>
              </p:ext>
            </p:extLst>
          </p:nvPr>
        </p:nvGraphicFramePr>
        <p:xfrm>
          <a:off x="2346038" y="4953000"/>
          <a:ext cx="389792" cy="5040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90" name="Equation" r:id="rId6" imgW="304536" imgH="393359" progId="Equation.DSMT4">
                  <p:embed/>
                </p:oleObj>
              </mc:Choice>
              <mc:Fallback>
                <p:oleObj name="Equation" r:id="rId6" imgW="304536" imgH="393359" progId="Equation.DSMT4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454D68E7-C4EE-C342-A538-7561AA3C58A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46038" y="4953000"/>
                        <a:ext cx="389792" cy="50409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FAC2FC49-B895-1E40-84FF-6E7C90DE0A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77266" y="5033384"/>
            <a:ext cx="1758462" cy="33855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600" dirty="0"/>
              <a:t>AR Model</a:t>
            </a:r>
          </a:p>
        </p:txBody>
      </p:sp>
      <p:sp>
        <p:nvSpPr>
          <p:cNvPr id="8" name="Line 7">
            <a:extLst>
              <a:ext uri="{FF2B5EF4-FFF2-40B4-BE49-F238E27FC236}">
                <a16:creationId xmlns:a16="http://schemas.microsoft.com/office/drawing/2014/main" id="{D8FDF096-F0CB-9546-828B-4D91F4925125}"/>
              </a:ext>
            </a:extLst>
          </p:cNvPr>
          <p:cNvSpPr>
            <a:spLocks noChangeShapeType="1"/>
          </p:cNvSpPr>
          <p:nvPr/>
        </p:nvSpPr>
        <p:spPr bwMode="auto">
          <a:xfrm>
            <a:off x="2933204" y="5253949"/>
            <a:ext cx="633046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noAutofit/>
          </a:bodyPr>
          <a:lstStyle/>
          <a:p>
            <a:pPr>
              <a:spcBef>
                <a:spcPts val="600"/>
              </a:spcBef>
            </a:pPr>
            <a:endParaRPr lang="en-US" sz="1600" dirty="0"/>
          </a:p>
        </p:txBody>
      </p:sp>
      <p:sp>
        <p:nvSpPr>
          <p:cNvPr id="9" name="Line 8">
            <a:extLst>
              <a:ext uri="{FF2B5EF4-FFF2-40B4-BE49-F238E27FC236}">
                <a16:creationId xmlns:a16="http://schemas.microsoft.com/office/drawing/2014/main" id="{A10E5A2F-5D31-0E45-A055-43CFFE6D45FC}"/>
              </a:ext>
            </a:extLst>
          </p:cNvPr>
          <p:cNvSpPr>
            <a:spLocks noChangeShapeType="1"/>
          </p:cNvSpPr>
          <p:nvPr/>
        </p:nvSpPr>
        <p:spPr bwMode="auto">
          <a:xfrm>
            <a:off x="5746743" y="5253949"/>
            <a:ext cx="77372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noAutofit/>
          </a:bodyPr>
          <a:lstStyle/>
          <a:p>
            <a:pPr>
              <a:spcBef>
                <a:spcPts val="600"/>
              </a:spcBef>
            </a:pPr>
            <a:endParaRPr lang="en-US" sz="1600" dirty="0"/>
          </a:p>
        </p:txBody>
      </p:sp>
      <p:sp>
        <p:nvSpPr>
          <p:cNvPr id="10" name="Text Box 9">
            <a:extLst>
              <a:ext uri="{FF2B5EF4-FFF2-40B4-BE49-F238E27FC236}">
                <a16:creationId xmlns:a16="http://schemas.microsoft.com/office/drawing/2014/main" id="{5966A505-8438-6E4B-919D-DA8F0DA405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18805" y="5535303"/>
            <a:ext cx="10668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>
            <a:lvl1pPr eaLnBrk="0" hangingPunct="0">
              <a:defRPr sz="2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ts val="600"/>
              </a:spcBef>
            </a:pPr>
            <a:r>
              <a:rPr lang="en-US" sz="2400" dirty="0"/>
              <a:t>(Input)</a:t>
            </a:r>
          </a:p>
        </p:txBody>
      </p:sp>
      <p:sp>
        <p:nvSpPr>
          <p:cNvPr id="11" name="Text Box 9">
            <a:extLst>
              <a:ext uri="{FF2B5EF4-FFF2-40B4-BE49-F238E27FC236}">
                <a16:creationId xmlns:a16="http://schemas.microsoft.com/office/drawing/2014/main" id="{B34C3057-E2F4-184D-A256-0810C9393A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72461" y="5535302"/>
            <a:ext cx="132373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>
            <a:lvl1pPr eaLnBrk="0" hangingPunct="0">
              <a:defRPr sz="2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ts val="600"/>
              </a:spcBef>
            </a:pPr>
            <a:r>
              <a:rPr lang="en-US" sz="2400" dirty="0"/>
              <a:t>(Output)</a:t>
            </a:r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utoregressive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(AR)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Models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7504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bldLvl="2"/>
      <p:bldP spid="7" grpId="0" animBg="1"/>
      <p:bldP spid="8" grpId="0" animBg="1"/>
      <p:bldP spid="9" grpId="0" animBg="1"/>
      <p:bldP spid="10" grpId="0"/>
      <p:bldP spid="1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2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>
            <a:noAutofit/>
          </a:bodyPr>
          <a:lstStyle/>
          <a:p>
            <a:r>
              <a:rPr lang="en-US" dirty="0"/>
              <a:t>Autoregressive </a:t>
            </a:r>
            <a:r>
              <a:rPr lang="en-US" dirty="0" smtClean="0"/>
              <a:t>Models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352800" y="1613450"/>
            <a:ext cx="2438400" cy="5232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3200" b="1" dirty="0"/>
              <a:t> AR(</a:t>
            </a:r>
            <a:r>
              <a:rPr lang="en-US" sz="3200" b="1" i="1" dirty="0"/>
              <a:t>p</a:t>
            </a:r>
            <a:r>
              <a:rPr lang="en-US" sz="3200" b="1" dirty="0" smtClean="0"/>
              <a:t>) </a:t>
            </a:r>
            <a:r>
              <a:rPr lang="en-US" sz="3200" b="1" i="1" dirty="0" smtClean="0"/>
              <a:t>p</a:t>
            </a:r>
            <a:r>
              <a:rPr lang="en-US" sz="3200" b="1" dirty="0" smtClean="0"/>
              <a:t> = 1</a:t>
            </a:r>
            <a:endParaRPr lang="en-US" sz="1600" dirty="0"/>
          </a:p>
        </p:txBody>
      </p:sp>
      <p:sp>
        <p:nvSpPr>
          <p:cNvPr id="13" name="Rectangle 12"/>
          <p:cNvSpPr/>
          <p:nvPr/>
        </p:nvSpPr>
        <p:spPr>
          <a:xfrm>
            <a:off x="457200" y="2347079"/>
            <a:ext cx="8229600" cy="3139321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514350" indent="-5143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Arial" pitchFamily="34" charset="0"/>
                <a:cs typeface="Arial" pitchFamily="34" charset="0"/>
              </a:rPr>
              <a:t>In this unit, we will introduce and study the well-known autoregressive (AR) models.</a:t>
            </a:r>
          </a:p>
          <a:p>
            <a:pPr marL="514350" indent="-5143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Arial" pitchFamily="34" charset="0"/>
                <a:cs typeface="Arial" pitchFamily="34" charset="0"/>
              </a:rPr>
              <a:t>Autoregressive models tend to be very useful for describing stationary data that move forward in time.</a:t>
            </a:r>
          </a:p>
          <a:p>
            <a:pPr marL="514350" indent="-5143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Arial" pitchFamily="34" charset="0"/>
                <a:cs typeface="Arial" pitchFamily="34" charset="0"/>
              </a:rPr>
              <a:t>We start with the simplest AR model, the AR(1). </a:t>
            </a:r>
            <a:endParaRPr lang="en-US" sz="28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6453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r>
              <a:rPr lang="en-US" sz="3200" dirty="0"/>
              <a:t>Autoregressive Model of Order 1</a:t>
            </a:r>
            <a:r>
              <a:rPr lang="en-US" sz="3200" dirty="0" smtClean="0"/>
              <a:t>: </a:t>
            </a:r>
            <a:br>
              <a:rPr lang="en-US" sz="3200" dirty="0" smtClean="0"/>
            </a:br>
            <a:r>
              <a:rPr lang="en-US" sz="3200" dirty="0" smtClean="0"/>
              <a:t>AR(1)</a:t>
            </a:r>
            <a:endParaRPr lang="en-US" sz="3200" dirty="0"/>
          </a:p>
        </p:txBody>
      </p:sp>
      <p:sp>
        <p:nvSpPr>
          <p:cNvPr id="12" name="Text Box 7"/>
          <p:cNvSpPr txBox="1">
            <a:spLocks noChangeArrowheads="1"/>
          </p:cNvSpPr>
          <p:nvPr/>
        </p:nvSpPr>
        <p:spPr bwMode="auto">
          <a:xfrm>
            <a:off x="457200" y="2404170"/>
            <a:ext cx="8229600" cy="353943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square">
            <a:noAutofit/>
          </a:bodyPr>
          <a:lstStyle/>
          <a:p>
            <a:pPr>
              <a:spcBef>
                <a:spcPts val="600"/>
              </a:spcBef>
            </a:pP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Notes: 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i="1" dirty="0" smtClean="0">
                <a:latin typeface="Symbol" panose="05050102010706020507" pitchFamily="18" charset="2"/>
                <a:cs typeface="Arial" pitchFamily="34" charset="0"/>
              </a:rPr>
              <a:t>b</a:t>
            </a:r>
            <a:r>
              <a:rPr lang="en-US" sz="2000" dirty="0" smtClean="0">
                <a:latin typeface="Symbol" panose="05050102010706020507" pitchFamily="18" charset="2"/>
                <a:cs typeface="Arial" pitchFamily="34" charset="0"/>
              </a:rPr>
              <a:t> 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is 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called the </a:t>
            </a:r>
            <a:r>
              <a:rPr lang="en-US" sz="2000" i="1" dirty="0">
                <a:latin typeface="Arial" pitchFamily="34" charset="0"/>
                <a:cs typeface="Arial" pitchFamily="34" charset="0"/>
              </a:rPr>
              <a:t>moving average </a:t>
            </a:r>
            <a:r>
              <a:rPr lang="en-US" sz="2000" i="1" dirty="0" smtClean="0">
                <a:latin typeface="Arial" pitchFamily="34" charset="0"/>
                <a:cs typeface="Arial" pitchFamily="34" charset="0"/>
              </a:rPr>
              <a:t>constant.</a:t>
            </a:r>
            <a:endParaRPr lang="en-US" sz="2000" i="1" dirty="0">
              <a:latin typeface="Arial" pitchFamily="34" charset="0"/>
              <a:cs typeface="Arial" pitchFamily="34" charset="0"/>
            </a:endParaRPr>
          </a:p>
          <a:p>
            <a:pPr marL="514350" indent="-5143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Arial" pitchFamily="34" charset="0"/>
                <a:cs typeface="Arial" pitchFamily="34" charset="0"/>
              </a:rPr>
              <a:t>T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he 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AR(1) model says that the value of the process at time </a:t>
            </a:r>
            <a:r>
              <a:rPr lang="en-US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(i.e., </a:t>
            </a:r>
            <a:r>
              <a:rPr lang="en-US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000" i="1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) 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depends on 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the value 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of the process at time </a:t>
            </a:r>
            <a:r>
              <a:rPr lang="en-US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 </a:t>
            </a:r>
            <a:r>
              <a:rPr lang="en-US" sz="2000" dirty="0" smtClean="0">
                <a:latin typeface="Symbol" panose="05050102010706020507" pitchFamily="18" charset="2"/>
                <a:cs typeface="Times New Roman" panose="02020603050405020304" pitchFamily="18" charset="0"/>
              </a:rPr>
              <a:t>-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plus a random noise component (and a constant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).</a:t>
            </a:r>
            <a:endParaRPr lang="en-US" sz="2000" dirty="0">
              <a:latin typeface="Arial" pitchFamily="34" charset="0"/>
              <a:cs typeface="Arial" pitchFamily="34" charset="0"/>
            </a:endParaRPr>
          </a:p>
          <a:p>
            <a:pPr marL="514350" indent="-5143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Arial" pitchFamily="34" charset="0"/>
                <a:cs typeface="Arial" pitchFamily="34" charset="0"/>
              </a:rPr>
              <a:t>T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his 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is a sensible way to describe the way a time series might progress in 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time.</a:t>
            </a:r>
            <a:endParaRPr lang="en-US" sz="2000" dirty="0">
              <a:latin typeface="Arial" pitchFamily="34" charset="0"/>
              <a:cs typeface="Arial" pitchFamily="34" charset="0"/>
            </a:endParaRPr>
          </a:p>
          <a:p>
            <a:pPr marL="514350" indent="-5143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Arial" pitchFamily="34" charset="0"/>
                <a:cs typeface="Arial" pitchFamily="34" charset="0"/>
              </a:rPr>
              <a:t>T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his 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is similar to the simple linear regression 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model, 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but in this 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case, 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the “independent variable” is a value of the dependent variable at a prior time period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.</a:t>
            </a:r>
            <a:endParaRPr lang="en-US" sz="20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600200"/>
            <a:ext cx="2804160" cy="51816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1600392"/>
            <a:ext cx="2895600" cy="445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681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 bldLvl="2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Box 4"/>
          <p:cNvSpPr txBox="1">
            <a:spLocks noChangeArrowheads="1"/>
          </p:cNvSpPr>
          <p:nvPr/>
        </p:nvSpPr>
        <p:spPr bwMode="auto">
          <a:xfrm>
            <a:off x="495518" y="546264"/>
            <a:ext cx="3059723" cy="58477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square">
            <a:noAutofit/>
          </a:bodyPr>
          <a:lstStyle/>
          <a:p>
            <a:pPr>
              <a:spcBef>
                <a:spcPts val="600"/>
              </a:spcBef>
            </a:pP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AR(1) </a:t>
            </a:r>
            <a:r>
              <a:rPr lang="en-US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</a:p>
        </p:txBody>
      </p:sp>
      <p:sp>
        <p:nvSpPr>
          <p:cNvPr id="18" name="Rectangle 9"/>
          <p:cNvSpPr>
            <a:spLocks noChangeArrowheads="1"/>
          </p:cNvSpPr>
          <p:nvPr/>
        </p:nvSpPr>
        <p:spPr bwMode="auto">
          <a:xfrm>
            <a:off x="472440" y="560255"/>
            <a:ext cx="6740402" cy="646331"/>
          </a:xfrm>
          <a:prstGeom prst="rect">
            <a:avLst/>
          </a:prstGeom>
          <a:noFill/>
          <a:ln w="38100">
            <a:solidFill>
              <a:srgbClr val="FC0000"/>
            </a:solidFill>
            <a:miter lim="800000"/>
            <a:headEnd/>
            <a:tailEnd/>
          </a:ln>
        </p:spPr>
        <p:txBody>
          <a:bodyPr wrap="square" anchor="ctr">
            <a:noAutofit/>
          </a:bodyPr>
          <a:lstStyle/>
          <a:p>
            <a:pPr>
              <a:spcBef>
                <a:spcPts val="600"/>
              </a:spcBef>
            </a:pPr>
            <a:endParaRPr lang="en-US" sz="3600" dirty="0"/>
          </a:p>
        </p:txBody>
      </p:sp>
      <p:sp>
        <p:nvSpPr>
          <p:cNvPr id="19" name="TextBox 18"/>
          <p:cNvSpPr txBox="1"/>
          <p:nvPr/>
        </p:nvSpPr>
        <p:spPr bwMode="auto">
          <a:xfrm>
            <a:off x="495518" y="2677180"/>
            <a:ext cx="3048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noAutofit/>
          </a:bodyPr>
          <a:lstStyle/>
          <a:p>
            <a:pPr eaLnBrk="1" hangingPunct="1">
              <a:spcBef>
                <a:spcPts val="600"/>
              </a:spcBef>
            </a:pP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Examples</a:t>
            </a:r>
          </a:p>
        </p:txBody>
      </p:sp>
      <p:sp>
        <p:nvSpPr>
          <p:cNvPr id="20" name="TextBox 19"/>
          <p:cNvSpPr txBox="1"/>
          <p:nvPr/>
        </p:nvSpPr>
        <p:spPr bwMode="auto">
          <a:xfrm>
            <a:off x="3302346" y="1355659"/>
            <a:ext cx="253930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noAutofit/>
          </a:bodyPr>
          <a:lstStyle/>
          <a:p>
            <a:pPr eaLnBrk="1" hangingPunct="1">
              <a:spcBef>
                <a:spcPts val="600"/>
              </a:spcBef>
            </a:pP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Key </a:t>
            </a:r>
            <a:r>
              <a:rPr lang="en-US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result</a:t>
            </a:r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518" y="2038267"/>
            <a:ext cx="7443216" cy="390144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0024" y="681747"/>
            <a:ext cx="3566160" cy="43281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DB042D1-E8E5-3445-ABA3-01AC18E8B89E}"/>
                  </a:ext>
                </a:extLst>
              </p:cNvPr>
              <p:cNvSpPr txBox="1"/>
              <p:nvPr/>
            </p:nvSpPr>
            <p:spPr bwMode="auto">
              <a:xfrm>
                <a:off x="495518" y="4235647"/>
                <a:ext cx="2979405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rtlCol="0">
                <a:noAutofit/>
              </a:bodyPr>
              <a:lstStyle/>
              <a:p>
                <a:pPr eaLnBrk="1" hangingPunct="1"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=10+.8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−1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DB042D1-E8E5-3445-ABA3-01AC18E8B8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95518" y="4235647"/>
                <a:ext cx="2979405" cy="369332"/>
              </a:xfrm>
              <a:prstGeom prst="rect">
                <a:avLst/>
              </a:prstGeom>
              <a:blipFill>
                <a:blip r:embed="rId5"/>
                <a:stretch>
                  <a:fillRect l="-1636" b="-18333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D30C9DB-776B-494F-B628-F36FD1BFA3A8}"/>
                  </a:ext>
                </a:extLst>
              </p:cNvPr>
              <p:cNvSpPr/>
              <p:nvPr/>
            </p:nvSpPr>
            <p:spPr>
              <a:xfrm>
                <a:off x="4894220" y="4235647"/>
                <a:ext cx="3317960" cy="461665"/>
              </a:xfrm>
              <a:prstGeom prst="rect">
                <a:avLst/>
              </a:prstGeom>
            </p:spPr>
            <p:txBody>
              <a:bodyPr wrap="none">
                <a:noAutofit/>
              </a:bodyPr>
              <a:lstStyle/>
              <a:p>
                <a:pPr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=10+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1.4</m:t>
                      </m:r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−1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D30C9DB-776B-494F-B628-F36FD1BFA3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4220" y="4235647"/>
                <a:ext cx="3317960" cy="461665"/>
              </a:xfrm>
              <a:prstGeom prst="rect">
                <a:avLst/>
              </a:prstGeom>
              <a:blipFill>
                <a:blip r:embed="rId6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F46EF7B1-9879-D741-9EBF-308A1E29B744}"/>
                  </a:ext>
                </a:extLst>
              </p:cNvPr>
              <p:cNvSpPr/>
              <p:nvPr/>
            </p:nvSpPr>
            <p:spPr>
              <a:xfrm>
                <a:off x="4922037" y="4872335"/>
                <a:ext cx="3085525" cy="461665"/>
              </a:xfrm>
              <a:prstGeom prst="rect">
                <a:avLst/>
              </a:prstGeom>
            </p:spPr>
            <p:txBody>
              <a:bodyPr wrap="none">
                <a:noAutofit/>
              </a:bodyPr>
              <a:lstStyle/>
              <a:p>
                <a:pPr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=1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2</m:t>
                      </m:r>
                      <m:r>
                        <a:rPr lang="en-US" sz="2400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1</m:t>
                      </m:r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−1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F46EF7B1-9879-D741-9EBF-308A1E29B7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2037" y="4872335"/>
                <a:ext cx="3085525" cy="461665"/>
              </a:xfrm>
              <a:prstGeom prst="rect">
                <a:avLst/>
              </a:prstGeom>
              <a:blipFill>
                <a:blip r:embed="rId7"/>
                <a:stretch>
                  <a:fillRect b="-3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50D315A-A020-4C41-A0B1-7665C6172C1F}"/>
                  </a:ext>
                </a:extLst>
              </p:cNvPr>
              <p:cNvSpPr txBox="1"/>
              <p:nvPr/>
            </p:nvSpPr>
            <p:spPr bwMode="auto">
              <a:xfrm>
                <a:off x="495518" y="4964668"/>
                <a:ext cx="2979405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rtlCol="0">
                <a:noAutofit/>
              </a:bodyPr>
              <a:lstStyle/>
              <a:p>
                <a:pPr eaLnBrk="1" hangingPunct="1"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=19+.4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−1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50D315A-A020-4C41-A0B1-7665C6172C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95518" y="4964668"/>
                <a:ext cx="2979405" cy="369332"/>
              </a:xfrm>
              <a:prstGeom prst="rect">
                <a:avLst/>
              </a:prstGeom>
              <a:blipFill>
                <a:blip r:embed="rId8"/>
                <a:stretch>
                  <a:fillRect l="-1636" b="-16393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>
            <a:extLst>
              <a:ext uri="{FF2B5EF4-FFF2-40B4-BE49-F238E27FC236}">
                <a16:creationId xmlns:a16="http://schemas.microsoft.com/office/drawing/2014/main" id="{A6494A8B-C778-F14F-B944-D22EF662278C}"/>
              </a:ext>
            </a:extLst>
          </p:cNvPr>
          <p:cNvSpPr txBox="1"/>
          <p:nvPr/>
        </p:nvSpPr>
        <p:spPr bwMode="auto">
          <a:xfrm>
            <a:off x="1013050" y="3463658"/>
            <a:ext cx="203495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noAutofit/>
          </a:bodyPr>
          <a:lstStyle/>
          <a:p>
            <a:pPr eaLnBrk="1" hangingPunct="1">
              <a:spcBef>
                <a:spcPts val="600"/>
              </a:spcBef>
            </a:pPr>
            <a:r>
              <a:rPr lang="en-US" sz="2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Stationary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5815FFF-F559-4344-A5B6-31CDC65433A5}"/>
              </a:ext>
            </a:extLst>
          </p:cNvPr>
          <p:cNvSpPr txBox="1"/>
          <p:nvPr/>
        </p:nvSpPr>
        <p:spPr bwMode="auto">
          <a:xfrm>
            <a:off x="5181600" y="3463658"/>
            <a:ext cx="279911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noAutofit/>
          </a:bodyPr>
          <a:lstStyle/>
          <a:p>
            <a:pPr eaLnBrk="1" hangingPunct="1">
              <a:spcBef>
                <a:spcPts val="600"/>
              </a:spcBef>
            </a:pPr>
            <a:r>
              <a:rPr lang="en-US" sz="2800" b="1" i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</a:t>
            </a:r>
            <a:r>
              <a:rPr lang="en-US" sz="28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sz="28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tationary</a:t>
            </a:r>
            <a:endParaRPr lang="en-US" sz="28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2839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3" grpId="0"/>
      <p:bldP spid="24" grpId="0"/>
      <p:bldP spid="26" grpId="0"/>
      <p:bldP spid="27" grpId="0"/>
      <p:bldP spid="2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60443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AR(1) | </a:t>
            </a:r>
            <a:r>
              <a:rPr lang="en-US" dirty="0" smtClean="0"/>
              <a:t>Conditions </a:t>
            </a:r>
            <a:r>
              <a:rPr lang="en-US" dirty="0"/>
              <a:t>2 and </a:t>
            </a:r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15B5CE5B-FC7A-8A4A-B6DD-6AA6F6D0462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Variance and Autocorrelations</a:t>
            </a:r>
          </a:p>
        </p:txBody>
      </p:sp>
    </p:spTree>
    <p:extLst>
      <p:ext uri="{BB962C8B-B14F-4D97-AF65-F5344CB8AC3E}">
        <p14:creationId xmlns:p14="http://schemas.microsoft.com/office/powerpoint/2010/main" val="1938694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BEFCDF7D-3CD3-804E-9120-AF2920B25CFE}"/>
              </a:ext>
            </a:extLst>
          </p:cNvPr>
          <p:cNvSpPr/>
          <p:nvPr/>
        </p:nvSpPr>
        <p:spPr>
          <a:xfrm>
            <a:off x="457200" y="2362200"/>
            <a:ext cx="2544351" cy="369332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>
              <a:spcBef>
                <a:spcPts val="600"/>
              </a:spcBef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Condition 2: Variance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82" t="6452"/>
          <a:stretch/>
        </p:blipFill>
        <p:spPr>
          <a:xfrm>
            <a:off x="2084894" y="5290066"/>
            <a:ext cx="3815960" cy="136863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17" t="17900" b="1"/>
          <a:stretch/>
        </p:blipFill>
        <p:spPr>
          <a:xfrm>
            <a:off x="990600" y="4430768"/>
            <a:ext cx="1922135" cy="430416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EDCFEDAE-BC1F-5E4F-8C22-97567300EF13}"/>
              </a:ext>
            </a:extLst>
          </p:cNvPr>
          <p:cNvCxnSpPr>
            <a:cxnSpLocks/>
          </p:cNvCxnSpPr>
          <p:nvPr/>
        </p:nvCxnSpPr>
        <p:spPr>
          <a:xfrm flipH="1">
            <a:off x="3141335" y="3237382"/>
            <a:ext cx="548640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2F67798-3FF8-BC46-AF0B-68207357D00D}"/>
                  </a:ext>
                </a:extLst>
              </p:cNvPr>
              <p:cNvSpPr txBox="1"/>
              <p:nvPr/>
            </p:nvSpPr>
            <p:spPr bwMode="auto">
              <a:xfrm>
                <a:off x="3750935" y="2728661"/>
                <a:ext cx="3886200" cy="10156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rtlCol="0">
                <a:no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sz="200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Note that the variance is finite as long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|</m:t>
                        </m:r>
                        <m:r>
                          <a:rPr lang="en-US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𝜙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|</m:t>
                    </m:r>
                  </m:oMath>
                </a14:m>
                <a:r>
                  <a:rPr lang="en-US" sz="200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&lt; </a:t>
                </a:r>
                <a:r>
                  <a:rPr lang="en-US" sz="2000" dirty="0" smtClean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1, </a:t>
                </a:r>
                <a:r>
                  <a:rPr lang="en-US" sz="200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and also note that it does not depend on </a:t>
                </a:r>
                <a:r>
                  <a:rPr lang="en-US" sz="2000" i="1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</a:t>
                </a:r>
                <a:r>
                  <a:rPr lang="en-US" sz="2000" dirty="0" smtClean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! </a:t>
                </a:r>
                <a:endParaRPr lang="en-US" sz="20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B2F67798-3FF8-BC46-AF0B-68207357D0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750935" y="2728661"/>
                <a:ext cx="3886200" cy="1015663"/>
              </a:xfrm>
              <a:prstGeom prst="rect">
                <a:avLst/>
              </a:prstGeom>
              <a:blipFill rotWithShape="0">
                <a:blip r:embed="rId5"/>
                <a:stretch>
                  <a:fillRect l="-1567" t="-3012" r="-2821" b="-10843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1BF9D90-6B24-C441-A6A2-2BFA86C2C481}"/>
              </a:ext>
            </a:extLst>
          </p:cNvPr>
          <p:cNvCxnSpPr>
            <a:cxnSpLocks/>
          </p:cNvCxnSpPr>
          <p:nvPr/>
        </p:nvCxnSpPr>
        <p:spPr>
          <a:xfrm flipH="1">
            <a:off x="3141335" y="4639668"/>
            <a:ext cx="548640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2FB8D92-C214-0C4D-B60A-82058E621356}"/>
                  </a:ext>
                </a:extLst>
              </p:cNvPr>
              <p:cNvSpPr txBox="1"/>
              <p:nvPr/>
            </p:nvSpPr>
            <p:spPr bwMode="auto">
              <a:xfrm>
                <a:off x="3750935" y="4245114"/>
                <a:ext cx="4648200" cy="7078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rtlCol="0">
                <a:noAutofit/>
              </a:bodyPr>
              <a:lstStyle/>
              <a:p>
                <a:pPr eaLnBrk="1" hangingPunct="1">
                  <a:spcBef>
                    <a:spcPts val="600"/>
                  </a:spcBef>
                </a:pPr>
                <a:r>
                  <a:rPr lang="en-US" sz="200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Note </a:t>
                </a:r>
                <a:r>
                  <a:rPr lang="en-US" sz="2000" dirty="0" smtClean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that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𝜌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decreases exponentially with </a:t>
                </a:r>
                <a:r>
                  <a:rPr lang="en-US" sz="2000" i="1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k</a:t>
                </a:r>
                <a:r>
                  <a:rPr lang="en-US" sz="200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and only depends on </a:t>
                </a:r>
                <a:r>
                  <a:rPr lang="en-US" sz="2000" i="1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k</a:t>
                </a:r>
                <a:r>
                  <a:rPr lang="en-US" sz="200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and not </a:t>
                </a:r>
                <a:r>
                  <a:rPr lang="en-US" sz="2000" i="1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</a:t>
                </a:r>
                <a:r>
                  <a:rPr lang="en-US" sz="2000" dirty="0" smtClean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. </a:t>
                </a:r>
                <a:endParaRPr lang="en-US" sz="20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A2FB8D92-C214-0C4D-B60A-82058E6213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750935" y="4245114"/>
                <a:ext cx="4648200" cy="707886"/>
              </a:xfrm>
              <a:prstGeom prst="rect">
                <a:avLst/>
              </a:prstGeom>
              <a:blipFill rotWithShape="0">
                <a:blip r:embed="rId6"/>
                <a:stretch>
                  <a:fillRect l="-1311" t="-3419" b="-57265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28F8C71-FCAB-5F47-BCA9-CAD016DB183D}"/>
              </a:ext>
            </a:extLst>
          </p:cNvPr>
          <p:cNvCxnSpPr>
            <a:cxnSpLocks/>
          </p:cNvCxnSpPr>
          <p:nvPr/>
        </p:nvCxnSpPr>
        <p:spPr>
          <a:xfrm flipH="1">
            <a:off x="6072699" y="5884530"/>
            <a:ext cx="548640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4F1F5B4-A9FD-804C-81DF-177BD81F653B}"/>
                  </a:ext>
                </a:extLst>
              </p:cNvPr>
              <p:cNvSpPr txBox="1"/>
              <p:nvPr/>
            </p:nvSpPr>
            <p:spPr bwMode="auto">
              <a:xfrm>
                <a:off x="6781801" y="5222811"/>
                <a:ext cx="2118360" cy="132343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rtlCol="0">
                <a:noAutofit/>
              </a:bodyPr>
              <a:lstStyle/>
              <a:p>
                <a:pPr eaLnBrk="1" hangingPunct="1">
                  <a:spcBef>
                    <a:spcPts val="600"/>
                  </a:spcBef>
                </a:pPr>
                <a:r>
                  <a:rPr lang="en-US" sz="200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Monotonically increasing or decreasing in </a:t>
                </a:r>
                <a:r>
                  <a:rPr lang="en-US" sz="2000" i="1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</a:t>
                </a:r>
                <a:r>
                  <a:rPr lang="en-US" sz="200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depending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𝜑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04F1F5B4-A9FD-804C-81DF-177BD81F65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781801" y="5222811"/>
                <a:ext cx="2118360" cy="1323439"/>
              </a:xfrm>
              <a:prstGeom prst="rect">
                <a:avLst/>
              </a:prstGeom>
              <a:blipFill rotWithShape="0">
                <a:blip r:embed="rId7"/>
                <a:stretch>
                  <a:fillRect l="-3170" t="-2304" b="-7834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>
            <a:extLst>
              <a:ext uri="{FF2B5EF4-FFF2-40B4-BE49-F238E27FC236}">
                <a16:creationId xmlns:a16="http://schemas.microsoft.com/office/drawing/2014/main" id="{E6A400D1-D33F-3947-B212-A3DFFC83A3D9}"/>
              </a:ext>
            </a:extLst>
          </p:cNvPr>
          <p:cNvSpPr/>
          <p:nvPr/>
        </p:nvSpPr>
        <p:spPr>
          <a:xfrm>
            <a:off x="457200" y="1307068"/>
            <a:ext cx="3352264" cy="369332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>
              <a:spcBef>
                <a:spcPts val="600"/>
              </a:spcBef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Condition 1: Expected 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value </a:t>
            </a:r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310B765-8581-AC4A-93FA-18BE16488F91}"/>
              </a:ext>
            </a:extLst>
          </p:cNvPr>
          <p:cNvSpPr/>
          <p:nvPr/>
        </p:nvSpPr>
        <p:spPr>
          <a:xfrm>
            <a:off x="457200" y="3871293"/>
            <a:ext cx="3433376" cy="369332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>
              <a:spcBef>
                <a:spcPts val="600"/>
              </a:spcBef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Condition 3: Autocorrelations</a:t>
            </a:r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BCF70DA-94DA-C548-B3D4-04A6432E1AA9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17" t="-12466" b="-1"/>
          <a:stretch/>
        </p:blipFill>
        <p:spPr>
          <a:xfrm>
            <a:off x="1457913" y="1752600"/>
            <a:ext cx="1454822" cy="459352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5ED9A65-F2B1-5343-B22D-FACF4F6DB767}"/>
              </a:ext>
            </a:extLst>
          </p:cNvPr>
          <p:cNvCxnSpPr>
            <a:cxnSpLocks/>
          </p:cNvCxnSpPr>
          <p:nvPr/>
        </p:nvCxnSpPr>
        <p:spPr>
          <a:xfrm flipH="1">
            <a:off x="3141335" y="2005299"/>
            <a:ext cx="548640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54A1DFDB-2010-E342-A23D-20B82481D2C7}"/>
              </a:ext>
            </a:extLst>
          </p:cNvPr>
          <p:cNvSpPr txBox="1"/>
          <p:nvPr/>
        </p:nvSpPr>
        <p:spPr bwMode="auto">
          <a:xfrm>
            <a:off x="3750935" y="1776548"/>
            <a:ext cx="38862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Mean does not depend on </a:t>
            </a:r>
            <a:r>
              <a:rPr lang="en-US" sz="20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sz="20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endParaRPr lang="en-US" sz="20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6F55220-9642-D64E-88B9-3A5BC54E5AB2}"/>
              </a:ext>
            </a:extLst>
          </p:cNvPr>
          <p:cNvSpPr/>
          <p:nvPr/>
        </p:nvSpPr>
        <p:spPr>
          <a:xfrm>
            <a:off x="457200" y="5105400"/>
            <a:ext cx="2852063" cy="369332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>
              <a:spcBef>
                <a:spcPts val="600"/>
              </a:spcBef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Bonus: Spectral 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density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>
            <a:no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Stationary AR(1): </a:t>
            </a:r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Conditions 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, 2, 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and </a:t>
            </a:r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en-US" sz="32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17" t="2782"/>
          <a:stretch/>
        </p:blipFill>
        <p:spPr>
          <a:xfrm>
            <a:off x="1236335" y="2725841"/>
            <a:ext cx="1676400" cy="1007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731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3" grpId="0"/>
      <p:bldP spid="15" grpId="0"/>
      <p:bldP spid="21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41119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>
            <a:noAutofit/>
          </a:bodyPr>
          <a:lstStyle/>
          <a:p>
            <a:pPr>
              <a:spcBef>
                <a:spcPts val="600"/>
              </a:spcBef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Filter Example: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Difference</a:t>
            </a:r>
            <a:endParaRPr lang="en-US" sz="2800" dirty="0"/>
          </a:p>
        </p:txBody>
      </p:sp>
      <p:graphicFrame>
        <p:nvGraphicFramePr>
          <p:cNvPr id="25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1132862"/>
              </p:ext>
            </p:extLst>
          </p:nvPr>
        </p:nvGraphicFramePr>
        <p:xfrm>
          <a:off x="5010702" y="3607218"/>
          <a:ext cx="844062" cy="2872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41" name="Equation" r:id="rId4" imgW="177480" imgH="304560" progId="Equation.DSMT4">
                  <p:embed/>
                </p:oleObj>
              </mc:Choice>
              <mc:Fallback>
                <p:oleObj name="Equation" r:id="rId4" imgW="177480" imgH="304560" progId="Equation.DSMT4">
                  <p:embed/>
                  <p:pic>
                    <p:nvPicPr>
                      <p:cNvPr id="15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10702" y="3607218"/>
                        <a:ext cx="844062" cy="28721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908652" y="2710972"/>
                <a:ext cx="201568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652" y="2710972"/>
                <a:ext cx="2015680" cy="369332"/>
              </a:xfrm>
              <a:prstGeom prst="rect">
                <a:avLst/>
              </a:prstGeom>
              <a:blipFill>
                <a:blip r:embed="rId6"/>
                <a:stretch>
                  <a:fillRect l="-3021" r="-906" b="-1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908652" y="3145911"/>
                <a:ext cx="178138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652" y="3145911"/>
                <a:ext cx="1781385" cy="369332"/>
              </a:xfrm>
              <a:prstGeom prst="rect">
                <a:avLst/>
              </a:prstGeom>
              <a:blipFill>
                <a:blip r:embed="rId7"/>
                <a:stretch>
                  <a:fillRect l="-3425" r="-1370" b="-163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908652" y="3569708"/>
                <a:ext cx="178850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652" y="3569708"/>
                <a:ext cx="1788503" cy="369332"/>
              </a:xfrm>
              <a:prstGeom prst="rect">
                <a:avLst/>
              </a:prstGeom>
              <a:blipFill>
                <a:blip r:embed="rId8"/>
                <a:stretch>
                  <a:fillRect l="-3413" r="-1365" b="-1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2682385" y="3116863"/>
                <a:ext cx="1205164" cy="461665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sz="24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/>
                  <a:t>=?)</a:t>
                </a:r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2385" y="3116863"/>
                <a:ext cx="1205164" cy="461665"/>
              </a:xfrm>
              <a:prstGeom prst="rect">
                <a:avLst/>
              </a:prstGeom>
              <a:blipFill>
                <a:blip r:embed="rId9"/>
                <a:stretch>
                  <a:fillRect l="-7576" t="-9211" b="-30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908652" y="3987276"/>
                <a:ext cx="179562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662" dirty="0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652" y="3987276"/>
                <a:ext cx="1795620" cy="369332"/>
              </a:xfrm>
              <a:prstGeom prst="rect">
                <a:avLst/>
              </a:prstGeom>
              <a:blipFill>
                <a:blip r:embed="rId10"/>
                <a:stretch>
                  <a:fillRect l="-3390" r="-1017" b="-163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Box 30"/>
          <p:cNvSpPr txBox="1"/>
          <p:nvPr/>
        </p:nvSpPr>
        <p:spPr>
          <a:xfrm>
            <a:off x="1431235" y="4572000"/>
            <a:ext cx="281354" cy="3231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ts val="646"/>
              </a:lnSpc>
            </a:pPr>
            <a:r>
              <a:rPr lang="en-US" sz="3200" dirty="0"/>
              <a:t>.</a:t>
            </a:r>
          </a:p>
          <a:p>
            <a:pPr>
              <a:lnSpc>
                <a:spcPts val="646"/>
              </a:lnSpc>
            </a:pPr>
            <a:r>
              <a:rPr lang="en-US" sz="3200" dirty="0"/>
              <a:t>.</a:t>
            </a:r>
          </a:p>
          <a:p>
            <a:pPr>
              <a:lnSpc>
                <a:spcPts val="646"/>
              </a:lnSpc>
            </a:pPr>
            <a:r>
              <a:rPr lang="en-US" sz="3200" dirty="0"/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908652" y="4971148"/>
                <a:ext cx="214860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652" y="4971148"/>
                <a:ext cx="2148602" cy="369332"/>
              </a:xfrm>
              <a:prstGeom prst="rect">
                <a:avLst/>
              </a:prstGeom>
              <a:blipFill>
                <a:blip r:embed="rId11"/>
                <a:stretch>
                  <a:fillRect l="-2833" r="-850" b="-163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TextBox 32"/>
          <p:cNvSpPr txBox="1"/>
          <p:nvPr/>
        </p:nvSpPr>
        <p:spPr bwMode="auto">
          <a:xfrm>
            <a:off x="4616450" y="4463663"/>
            <a:ext cx="3845817" cy="16582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noAutofit/>
          </a:bodyPr>
          <a:lstStyle/>
          <a:p>
            <a:pPr eaLnBrk="1" hangingPunct="1">
              <a:spcBef>
                <a:spcPts val="600"/>
              </a:spcBef>
            </a:pP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Note: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spcBef>
                <a:spcPts val="600"/>
              </a:spcBef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The differenced data (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are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 realization of length 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 </a:t>
            </a:r>
            <a:r>
              <a:rPr lang="en-US" sz="2400" dirty="0" smtClean="0">
                <a:latin typeface="Symbol" panose="05050102010706020507" pitchFamily="18" charset="2"/>
                <a:cs typeface="Times New Roman" panose="02020603050405020304" pitchFamily="18" charset="0"/>
              </a:rPr>
              <a:t>-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34" name="TextBox 33"/>
          <p:cNvSpPr txBox="1"/>
          <p:nvPr/>
        </p:nvSpPr>
        <p:spPr bwMode="auto">
          <a:xfrm>
            <a:off x="4616450" y="2209800"/>
            <a:ext cx="343058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noAutofit/>
          </a:bodyPr>
          <a:lstStyle/>
          <a:p>
            <a:pPr eaLnBrk="1" hangingPunct="1">
              <a:spcBef>
                <a:spcPts val="600"/>
              </a:spcBef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Differenced d</a:t>
            </a: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ata 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02286D8-4952-224D-9932-5C87E72443DD}"/>
              </a:ext>
            </a:extLst>
          </p:cNvPr>
          <p:cNvSpPr txBox="1"/>
          <p:nvPr/>
        </p:nvSpPr>
        <p:spPr bwMode="auto">
          <a:xfrm>
            <a:off x="457200" y="1600200"/>
            <a:ext cx="82296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noAutofit/>
          </a:bodyPr>
          <a:lstStyle/>
          <a:p>
            <a:pPr eaLnBrk="1" hangingPunct="1">
              <a:spcBef>
                <a:spcPts val="600"/>
              </a:spcBef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Consider the series: </a:t>
            </a:r>
            <a:r>
              <a:rPr lang="en-US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8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 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= 8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8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= 14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8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14, </a:t>
            </a:r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8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= 7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12403D4-7508-C04E-8992-E3AD5A470519}"/>
              </a:ext>
            </a:extLst>
          </p:cNvPr>
          <p:cNvSpPr txBox="1"/>
          <p:nvPr/>
        </p:nvSpPr>
        <p:spPr bwMode="auto">
          <a:xfrm>
            <a:off x="502682" y="2209800"/>
            <a:ext cx="343058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noAutofit/>
          </a:bodyPr>
          <a:lstStyle/>
          <a:p>
            <a:pPr eaLnBrk="1" hangingPunct="1">
              <a:spcBef>
                <a:spcPts val="600"/>
              </a:spcBef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difference Filter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37" name="Object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38598600"/>
              </p:ext>
            </p:extLst>
          </p:nvPr>
        </p:nvGraphicFramePr>
        <p:xfrm>
          <a:off x="4616450" y="2710972"/>
          <a:ext cx="3314700" cy="154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42" name="Equation" r:id="rId12" imgW="3314520" imgH="1549080" progId="Equation.DSMT4">
                  <p:embed/>
                </p:oleObj>
              </mc:Choice>
              <mc:Fallback>
                <p:oleObj name="Equation" r:id="rId12" imgW="3314520" imgH="1549080" progId="Equation.DSMT4">
                  <p:embed/>
                  <p:pic>
                    <p:nvPicPr>
                      <p:cNvPr id="21" name="Object 20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4616450" y="2710972"/>
                        <a:ext cx="3314700" cy="1549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8094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  <p:bldP spid="28" grpId="0"/>
      <p:bldP spid="29" grpId="0"/>
      <p:bldP spid="30" grpId="0"/>
      <p:bldP spid="31" grpId="0"/>
      <p:bldP spid="32" grpId="0"/>
      <p:bldP spid="33" grpId="0" uiExpand="1" build="p" bldLvl="2"/>
      <p:bldP spid="34" grpId="0"/>
      <p:bldP spid="35" grpId="0"/>
      <p:bldP spid="3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AR(1) | </a:t>
            </a:r>
            <a:r>
              <a:rPr lang="en-US" dirty="0" smtClean="0"/>
              <a:t>Zero Mean </a:t>
            </a:r>
            <a:r>
              <a:rPr lang="en-US" dirty="0"/>
              <a:t>Form</a:t>
            </a:r>
          </a:p>
        </p:txBody>
      </p:sp>
    </p:spTree>
    <p:extLst>
      <p:ext uri="{BB962C8B-B14F-4D97-AF65-F5344CB8AC3E}">
        <p14:creationId xmlns:p14="http://schemas.microsoft.com/office/powerpoint/2010/main" val="3956810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 smtClean="0"/>
              <a:t>Stationary AR(1) Facts</a:t>
            </a:r>
            <a:endParaRPr lang="en-US" sz="4000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19697971"/>
              </p:ext>
            </p:extLst>
          </p:nvPr>
        </p:nvGraphicFramePr>
        <p:xfrm>
          <a:off x="457200" y="1600200"/>
          <a:ext cx="7620000" cy="800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69" name="Equation" r:id="rId4" imgW="7619760" imgH="799920" progId="Equation.DSMT4">
                  <p:embed/>
                </p:oleObj>
              </mc:Choice>
              <mc:Fallback>
                <p:oleObj name="Equation" r:id="rId4" imgW="7619760" imgH="799920" progId="Equation.DSMT4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57200" y="1600200"/>
                        <a:ext cx="7620000" cy="800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 bwMode="auto">
          <a:xfrm>
            <a:off x="917775" y="2514600"/>
            <a:ext cx="6629400" cy="1292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noAutofit/>
          </a:bodyPr>
          <a:lstStyle/>
          <a:p>
            <a:pPr marL="457200" indent="-457200" eaLnBrk="1" hangingPunct="1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600" dirty="0" smtClean="0">
                <a:latin typeface="Arial" panose="020B0604020202020204" pitchFamily="34" charset="0"/>
                <a:cs typeface="Arial" panose="020B0604020202020204" pitchFamily="34" charset="0"/>
              </a:rPr>
              <a:t>this </a:t>
            </a: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is called the “</a:t>
            </a:r>
            <a:r>
              <a:rPr lang="en-US" sz="2600" dirty="0" smtClean="0">
                <a:latin typeface="Arial" panose="020B0604020202020204" pitchFamily="34" charset="0"/>
                <a:cs typeface="Arial" panose="020B0604020202020204" pitchFamily="34" charset="0"/>
              </a:rPr>
              <a:t>zero mean</a:t>
            </a: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” form of the </a:t>
            </a:r>
            <a:r>
              <a:rPr lang="en-US" sz="2600" dirty="0" smtClean="0">
                <a:latin typeface="Arial" panose="020B0604020202020204" pitchFamily="34" charset="0"/>
                <a:cs typeface="Arial" panose="020B0604020202020204" pitchFamily="34" charset="0"/>
              </a:rPr>
              <a:t>model, </a:t>
            </a: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and we sometimes use it for convenience</a:t>
            </a:r>
          </a:p>
        </p:txBody>
      </p:sp>
      <p:sp>
        <p:nvSpPr>
          <p:cNvPr id="7" name="TextBox 6"/>
          <p:cNvSpPr txBox="1"/>
          <p:nvPr/>
        </p:nvSpPr>
        <p:spPr bwMode="auto">
          <a:xfrm>
            <a:off x="917775" y="3962400"/>
            <a:ext cx="71474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noAutofit/>
          </a:bodyPr>
          <a:lstStyle/>
          <a:p>
            <a:pPr eaLnBrk="1" hangingPunct="1">
              <a:spcBef>
                <a:spcPts val="600"/>
              </a:spcBef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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4752" y="4004247"/>
            <a:ext cx="5718048" cy="11575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3" name="Ink 2"/>
              <p14:cNvContentPartPr/>
              <p14:nvPr/>
            </p14:nvContentPartPr>
            <p14:xfrm>
              <a:off x="1163160" y="4529160"/>
              <a:ext cx="2685960" cy="103464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155600" y="4520880"/>
                <a:ext cx="2698920" cy="1049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37306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45990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AR(1) | Backshift Operator</a:t>
            </a:r>
          </a:p>
        </p:txBody>
      </p:sp>
    </p:spTree>
    <p:extLst>
      <p:ext uri="{BB962C8B-B14F-4D97-AF65-F5344CB8AC3E}">
        <p14:creationId xmlns:p14="http://schemas.microsoft.com/office/powerpoint/2010/main" val="1039649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 bwMode="auto">
              <a:xfrm>
                <a:off x="457200" y="1425491"/>
                <a:ext cx="8229600" cy="1200329"/>
              </a:xfrm>
              <a:prstGeom prst="rect">
                <a:avLst/>
              </a:prstGeom>
              <a:noFill/>
              <a:ln w="9525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square" rtlCol="0">
                <a:no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3. 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The AR(1) is sometimes expressed using the </a:t>
                </a:r>
                <a:r>
                  <a:rPr lang="en-US" sz="2400" b="1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b</a:t>
                </a:r>
                <a:r>
                  <a:rPr lang="en-US" sz="2400" b="1" i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ackshift </a:t>
                </a:r>
                <a:r>
                  <a:rPr lang="en-US" sz="2400" b="1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o</a:t>
                </a:r>
                <a:r>
                  <a:rPr lang="en-US" sz="2400" b="1" i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perator 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defined </a:t>
                </a:r>
                <a:r>
                  <a:rPr lang="en-US" sz="2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by: </a:t>
                </a:r>
                <a:endParaRPr lang="en-US" sz="2400" i="1" dirty="0">
                  <a:latin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𝐵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2400" b="1" dirty="0">
                  <a:solidFill>
                    <a:srgbClr val="0000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57200" y="1425491"/>
                <a:ext cx="8229600" cy="1200329"/>
              </a:xfrm>
              <a:prstGeom prst="rect">
                <a:avLst/>
              </a:prstGeom>
              <a:blipFill rotWithShape="0">
                <a:blip r:embed="rId2"/>
                <a:stretch>
                  <a:fillRect l="-1036" t="-3518"/>
                </a:stretch>
              </a:blipFill>
              <a:ln w="9525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/>
          <p:cNvSpPr txBox="1"/>
          <p:nvPr/>
        </p:nvSpPr>
        <p:spPr bwMode="auto">
          <a:xfrm>
            <a:off x="2743200" y="2225710"/>
            <a:ext cx="259283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noAutofit/>
          </a:bodyPr>
          <a:lstStyle/>
          <a:p>
            <a:pPr eaLnBrk="1" hangingPunct="1">
              <a:spcBef>
                <a:spcPts val="600"/>
              </a:spcBef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 bwMode="auto">
              <a:xfrm>
                <a:off x="457200" y="2682240"/>
                <a:ext cx="8229600" cy="36240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rtlCol="0">
                <a:noAutofit/>
              </a:bodyPr>
              <a:lstStyle/>
              <a:p>
                <a:pPr eaLnBrk="1" hangingPunct="1">
                  <a:spcBef>
                    <a:spcPts val="600"/>
                  </a:spcBef>
                </a:pPr>
                <a:r>
                  <a:rPr lang="en-US" sz="2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Using the backshift operator, the model</a:t>
                </a:r>
              </a:p>
              <a:p>
                <a:pPr eaLnBrk="1" hangingPunct="1">
                  <a:spcBef>
                    <a:spcPts val="600"/>
                  </a:spcBef>
                </a:pPr>
                <a:r>
                  <a:rPr lang="en-US" sz="2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𝑋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−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Symbol" panose="05050102010706020507" pitchFamily="18" charset="2"/>
                          </a:rPr>
                          <m:t>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𝑋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−1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𝑎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eaLnBrk="1" hangingPunct="1">
                  <a:spcBef>
                    <a:spcPts val="600"/>
                  </a:spcBef>
                </a:pP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can be written as</a:t>
                </a:r>
              </a:p>
              <a:p>
                <a:pPr>
                  <a:spcBef>
                    <a:spcPts val="6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                             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𝑋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−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Symbol" panose="05050102010706020507" pitchFamily="18" charset="2"/>
                          </a:rPr>
                          <m:t>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𝐵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𝑋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𝑎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</a:p>
              <a:p>
                <a:pPr>
                  <a:spcBef>
                    <a:spcPts val="600"/>
                  </a:spcBef>
                </a:pP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or </a:t>
                </a:r>
                <a:r>
                  <a:rPr lang="en-US" sz="2400" dirty="0">
                    <a:cs typeface="Arial" panose="020B0604020202020204" pitchFamily="34" charset="0"/>
                  </a:rPr>
                  <a:t>  </a:t>
                </a:r>
                <a:r>
                  <a:rPr lang="en-US" sz="2400" dirty="0" smtClean="0">
                    <a:cs typeface="Arial" panose="020B0604020202020204" pitchFamily="34" charset="0"/>
                  </a:rPr>
                  <a:t>                (</a:t>
                </a:r>
                <a:r>
                  <a:rPr lang="en-US" sz="2400" dirty="0">
                    <a:cs typeface="Arial" panose="020B0604020202020204" pitchFamily="34" charset="0"/>
                  </a:rPr>
                  <a:t>1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−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Symbol" panose="05050102010706020507" pitchFamily="18" charset="2"/>
                          </a:rPr>
                          <m:t>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𝐵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𝑋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𝑎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spcBef>
                    <a:spcPts val="600"/>
                  </a:spcBef>
                </a:pP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or</a:t>
                </a:r>
                <a:r>
                  <a:rPr lang="en-US" sz="2400" dirty="0">
                    <a:cs typeface="Arial" panose="020B0604020202020204" pitchFamily="34" charset="0"/>
                    <a:sym typeface="Symbol" panose="05050102010706020507" pitchFamily="18" charset="2"/>
                  </a:rPr>
                  <a:t>  </a:t>
                </a:r>
                <a:r>
                  <a:rPr lang="en-US" sz="2400" dirty="0" smtClean="0">
                    <a:cs typeface="Arial" panose="020B0604020202020204" pitchFamily="34" charset="0"/>
                    <a:sym typeface="Symbol" panose="05050102010706020507" pitchFamily="18" charset="2"/>
                  </a:rPr>
                  <a:t>                       </a:t>
                </a:r>
                <a:r>
                  <a:rPr lang="en-US" sz="2400" dirty="0">
                    <a:cs typeface="Arial" panose="020B0604020202020204" pitchFamily="34" charset="0"/>
                    <a:sym typeface="Symbol" panose="05050102010706020507" pitchFamily="18" charset="2"/>
                  </a:rPr>
                  <a:t>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Symbol" panose="05050102010706020507" pitchFamily="18" charset="2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Symbol" panose="05050102010706020507" pitchFamily="18" charset="2"/>
                          </a:rPr>
                          <m:t>𝐵</m:t>
                        </m:r>
                      </m:e>
                    </m:d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Symbol" panose="05050102010706020507" pitchFamily="18" charset="2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Symbol" panose="05050102010706020507" pitchFamily="18" charset="2"/>
                          </a:rPr>
                          <m:t>𝑋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Symbol" panose="05050102010706020507" pitchFamily="18" charset="2"/>
                          </a:rPr>
                          <m:t>𝑡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  <a:sym typeface="Symbol" panose="05050102010706020507" pitchFamily="18" charset="2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𝑎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lang="en-US" sz="2400" dirty="0">
                    <a:cs typeface="Arial" panose="020B0604020202020204" pitchFamily="34" charset="0"/>
                    <a:sym typeface="Symbol" panose="05050102010706020507" pitchFamily="18" charset="2"/>
                  </a:rPr>
                  <a:t> </a:t>
                </a:r>
              </a:p>
              <a:p>
                <a:pPr>
                  <a:spcBef>
                    <a:spcPts val="600"/>
                  </a:spcBef>
                </a:pPr>
                <a:r>
                  <a:rPr lang="en-US" sz="2400" dirty="0">
                    <a:cs typeface="Arial" panose="020B0604020202020204" pitchFamily="34" charset="0"/>
                    <a:sym typeface="Symbol" panose="05050102010706020507" pitchFamily="18" charset="2"/>
                  </a:rPr>
                  <a:t>where 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cs typeface="Arial" panose="020B0604020202020204" pitchFamily="34" charset="0"/>
                        <a:sym typeface="Symbol" panose="05050102010706020507" pitchFamily="18" charset="2"/>
                      </a:rPr>
                      <m:t>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Symbol" panose="05050102010706020507" pitchFamily="18" charset="2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Symbol" panose="05050102010706020507" pitchFamily="18" charset="2"/>
                          </a:rPr>
                          <m:t>𝐵</m:t>
                        </m:r>
                      </m:e>
                    </m:d>
                  </m:oMath>
                </a14:m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is the operator </a:t>
                </a:r>
                <a:endParaRPr lang="en-US" sz="2400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spcBef>
                    <a:spcPts val="600"/>
                  </a:spcBef>
                </a:pPr>
                <a:r>
                  <a:rPr lang="en-US" sz="2400" dirty="0" smtClean="0">
                    <a:cs typeface="Arial" panose="020B0604020202020204" pitchFamily="34" charset="0"/>
                    <a:sym typeface="Symbol" panose="05050102010706020507" pitchFamily="18" charset="2"/>
                  </a:rPr>
                  <a:t>                     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cs typeface="Arial" panose="020B0604020202020204" pitchFamily="34" charset="0"/>
                        <a:sym typeface="Symbol" panose="05050102010706020507" pitchFamily="18" charset="2"/>
                      </a:rPr>
                      <m:t>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Symbol" panose="05050102010706020507" pitchFamily="18" charset="2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Symbol" panose="05050102010706020507" pitchFamily="18" charset="2"/>
                          </a:rPr>
                          <m:t>𝐵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cs typeface="Arial" panose="020B0604020202020204" pitchFamily="34" charset="0"/>
                        <a:sym typeface="Symbol" panose="05050102010706020507" pitchFamily="18" charset="2"/>
                      </a:rPr>
                      <m:t>=1−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Symbol" panose="05050102010706020507" pitchFamily="18" charset="2"/>
                          </a:rPr>
                          <m:t>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𝐵</m:t>
                    </m:r>
                  </m:oMath>
                </a14:m>
                <a:r>
                  <a:rPr lang="en-US" sz="2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/>
                </a:r>
                <a:br>
                  <a:rPr lang="en-US" sz="2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sz="2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                                </a:t>
                </a:r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57200" y="2682240"/>
                <a:ext cx="8229600" cy="3624069"/>
              </a:xfrm>
              <a:prstGeom prst="rect">
                <a:avLst/>
              </a:prstGeom>
              <a:blipFill>
                <a:blip r:embed="rId3"/>
                <a:stretch>
                  <a:fillRect l="-1111" t="-1178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>
            <a:noAutofit/>
          </a:bodyPr>
          <a:lstStyle/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Stationary AR(1) </a:t>
            </a:r>
            <a:r>
              <a:rPr lang="en-U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Facts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544480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uiExpand="1" build="p" bldLvl="2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920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AR(1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i="1" dirty="0">
                <a:latin typeface="Symbol" pitchFamily="18" charset="2"/>
              </a:rPr>
              <a:t>j</a:t>
            </a:r>
            <a:r>
              <a:rPr lang="en-US" baseline="-25000" dirty="0">
                <a:latin typeface="Symbol" pitchFamily="18" charset="2"/>
              </a:rPr>
              <a:t>1</a:t>
            </a:r>
            <a:r>
              <a:rPr lang="en-US" i="1" dirty="0">
                <a:latin typeface="Symbol" pitchFamily="18" charset="2"/>
              </a:rPr>
              <a:t> </a:t>
            </a:r>
            <a:r>
              <a:rPr lang="en-US" dirty="0" smtClean="0"/>
              <a:t>Positive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0421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961769" y="344269"/>
            <a:ext cx="5220462" cy="64633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3200" b="1" dirty="0">
                <a:solidFill>
                  <a:srgbClr val="FF0000"/>
                </a:solidFill>
              </a:rPr>
              <a:t>AR(1) Models: </a:t>
            </a:r>
            <a:r>
              <a:rPr lang="en-US" sz="3200" b="1" i="1" dirty="0">
                <a:solidFill>
                  <a:srgbClr val="FF0000"/>
                </a:solidFill>
                <a:latin typeface="Symbol" pitchFamily="18" charset="2"/>
              </a:rPr>
              <a:t>j</a:t>
            </a:r>
            <a:r>
              <a:rPr lang="en-US" sz="3200" b="1" baseline="-25000" dirty="0">
                <a:solidFill>
                  <a:srgbClr val="FF0000"/>
                </a:solidFill>
                <a:latin typeface="Symbol" pitchFamily="18" charset="2"/>
              </a:rPr>
              <a:t>1</a:t>
            </a:r>
            <a:r>
              <a:rPr lang="en-US" sz="3200" b="1" i="1" dirty="0">
                <a:solidFill>
                  <a:srgbClr val="FF0000"/>
                </a:solidFill>
                <a:latin typeface="Symbol" pitchFamily="18" charset="2"/>
              </a:rPr>
              <a:t> </a:t>
            </a:r>
            <a:r>
              <a:rPr lang="en-US" sz="3200" b="1" dirty="0">
                <a:solidFill>
                  <a:srgbClr val="FF0000"/>
                </a:solidFill>
                <a:latin typeface="+mj-lt"/>
              </a:rPr>
              <a:t>P</a:t>
            </a:r>
            <a:r>
              <a:rPr lang="en-US" sz="3200" b="1" dirty="0" smtClean="0">
                <a:solidFill>
                  <a:srgbClr val="FF0000"/>
                </a:solidFill>
                <a:latin typeface="+mj-lt"/>
              </a:rPr>
              <a:t>ositive</a:t>
            </a:r>
            <a:endParaRPr lang="en-US" sz="3200" b="1" dirty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983"/>
          <a:stretch/>
        </p:blipFill>
        <p:spPr>
          <a:xfrm>
            <a:off x="574548" y="1793748"/>
            <a:ext cx="2590800" cy="178765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795"/>
          <a:stretch/>
        </p:blipFill>
        <p:spPr>
          <a:xfrm>
            <a:off x="3432048" y="1773979"/>
            <a:ext cx="2511552" cy="174752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095"/>
          <a:stretch/>
        </p:blipFill>
        <p:spPr>
          <a:xfrm>
            <a:off x="6172200" y="1756707"/>
            <a:ext cx="2590800" cy="176479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70"/>
          <a:stretch/>
        </p:blipFill>
        <p:spPr>
          <a:xfrm>
            <a:off x="648462" y="4480560"/>
            <a:ext cx="2663952" cy="179222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447"/>
          <a:stretch/>
        </p:blipFill>
        <p:spPr>
          <a:xfrm>
            <a:off x="3502152" y="4607560"/>
            <a:ext cx="2517648" cy="166522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571"/>
          <a:stretch/>
        </p:blipFill>
        <p:spPr>
          <a:xfrm>
            <a:off x="6172200" y="4443984"/>
            <a:ext cx="2590800" cy="184404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 bwMode="auto">
          <a:xfrm>
            <a:off x="1513390" y="4241697"/>
            <a:ext cx="870146" cy="365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noAutofit/>
          </a:bodyPr>
          <a:lstStyle/>
          <a:p>
            <a:pPr eaLnBrk="1" hangingPunct="1">
              <a:spcBef>
                <a:spcPts val="600"/>
              </a:spcBef>
            </a:pPr>
            <a:r>
              <a:rPr lang="en-US" sz="22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15" name="TextBox 14"/>
          <p:cNvSpPr txBox="1"/>
          <p:nvPr/>
        </p:nvSpPr>
        <p:spPr bwMode="auto">
          <a:xfrm>
            <a:off x="1524000" y="1490412"/>
            <a:ext cx="859536" cy="480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noAutofit/>
          </a:bodyPr>
          <a:lstStyle/>
          <a:p>
            <a:pPr eaLnBrk="1" hangingPunct="1">
              <a:spcBef>
                <a:spcPts val="600"/>
              </a:spcBef>
            </a:pPr>
            <a:r>
              <a:rPr lang="en-US" sz="22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16" name="TextBox 15"/>
          <p:cNvSpPr txBox="1"/>
          <p:nvPr/>
        </p:nvSpPr>
        <p:spPr bwMode="auto">
          <a:xfrm>
            <a:off x="3810000" y="4241697"/>
            <a:ext cx="2209800" cy="480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noAutofit/>
          </a:bodyPr>
          <a:lstStyle/>
          <a:p>
            <a:pPr eaLnBrk="1" hangingPunct="1">
              <a:spcBef>
                <a:spcPts val="600"/>
              </a:spcBef>
            </a:pPr>
            <a:r>
              <a:rPr lang="en-US" sz="22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Autocorrelations</a:t>
            </a:r>
          </a:p>
        </p:txBody>
      </p:sp>
      <p:sp>
        <p:nvSpPr>
          <p:cNvPr id="17" name="TextBox 16"/>
          <p:cNvSpPr txBox="1"/>
          <p:nvPr/>
        </p:nvSpPr>
        <p:spPr bwMode="auto">
          <a:xfrm>
            <a:off x="3657600" y="1490412"/>
            <a:ext cx="220980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noAutofit/>
          </a:bodyPr>
          <a:lstStyle/>
          <a:p>
            <a:pPr eaLnBrk="1" hangingPunct="1">
              <a:spcBef>
                <a:spcPts val="600"/>
              </a:spcBef>
            </a:pPr>
            <a:r>
              <a:rPr lang="en-US" sz="22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Autocorrelations</a:t>
            </a:r>
          </a:p>
        </p:txBody>
      </p:sp>
      <p:sp>
        <p:nvSpPr>
          <p:cNvPr id="18" name="TextBox 17"/>
          <p:cNvSpPr txBox="1"/>
          <p:nvPr/>
        </p:nvSpPr>
        <p:spPr bwMode="auto">
          <a:xfrm>
            <a:off x="6400800" y="4241697"/>
            <a:ext cx="236220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noAutofit/>
          </a:bodyPr>
          <a:lstStyle/>
          <a:p>
            <a:pPr eaLnBrk="1" hangingPunct="1">
              <a:spcBef>
                <a:spcPts val="600"/>
              </a:spcBef>
            </a:pPr>
            <a:r>
              <a:rPr lang="en-US" sz="22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Spectral </a:t>
            </a:r>
            <a:r>
              <a:rPr lang="en-US" sz="2200" dirty="0" smtClean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density</a:t>
            </a:r>
            <a:endParaRPr lang="en-US" sz="2200" dirty="0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 bwMode="auto">
          <a:xfrm>
            <a:off x="6400800" y="1490412"/>
            <a:ext cx="236220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noAutofit/>
          </a:bodyPr>
          <a:lstStyle/>
          <a:p>
            <a:pPr eaLnBrk="1" hangingPunct="1">
              <a:spcBef>
                <a:spcPts val="600"/>
              </a:spcBef>
            </a:pPr>
            <a:r>
              <a:rPr lang="en-US" sz="22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Spectral </a:t>
            </a:r>
            <a:r>
              <a:rPr lang="en-US" sz="2200" dirty="0" smtClean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density</a:t>
            </a:r>
            <a:endParaRPr lang="en-US" sz="2200" dirty="0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9736" y="1028985"/>
            <a:ext cx="4224528" cy="48158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9088" y="3657600"/>
            <a:ext cx="3925824" cy="481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222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6" grpId="0"/>
      <p:bldP spid="17" grpId="0"/>
      <p:bldP spid="18" grpId="0"/>
      <p:bldP spid="19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 bwMode="auto">
          <a:xfrm>
            <a:off x="457200" y="1295400"/>
            <a:ext cx="249381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noAutofit/>
          </a:bodyPr>
          <a:lstStyle/>
          <a:p>
            <a:pPr eaLnBrk="1" hangingPunct="1">
              <a:spcBef>
                <a:spcPts val="600"/>
              </a:spcBef>
            </a:pP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Summary</a:t>
            </a:r>
          </a:p>
        </p:txBody>
      </p:sp>
      <p:sp>
        <p:nvSpPr>
          <p:cNvPr id="4" name="TextBox 3"/>
          <p:cNvSpPr txBox="1"/>
          <p:nvPr/>
        </p:nvSpPr>
        <p:spPr bwMode="auto">
          <a:xfrm>
            <a:off x="457200" y="2014405"/>
            <a:ext cx="8229600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noAutofit/>
          </a:bodyPr>
          <a:lstStyle/>
          <a:p>
            <a:pPr lvl="1">
              <a:spcBef>
                <a:spcPts val="600"/>
              </a:spcBef>
            </a:pPr>
            <a:r>
              <a:rPr lang="en-US" sz="2800" b="1" i="1" dirty="0">
                <a:latin typeface="Arial" panose="020B0604020202020204" pitchFamily="34" charset="0"/>
                <a:cs typeface="Arial" panose="020B0604020202020204" pitchFamily="34" charset="0"/>
              </a:rPr>
              <a:t>Realizations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seem to be “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wandering,” aperiodic 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in 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nature.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 bwMode="auto">
          <a:xfrm>
            <a:off x="457200" y="3102742"/>
            <a:ext cx="82296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noAutofit/>
          </a:bodyPr>
          <a:lstStyle/>
          <a:p>
            <a:pPr lvl="1">
              <a:spcBef>
                <a:spcPts val="600"/>
              </a:spcBef>
            </a:pPr>
            <a:r>
              <a:rPr lang="en-US" sz="2800" b="1" i="1" dirty="0" smtClean="0">
                <a:latin typeface="Arial" panose="020B0604020202020204" pitchFamily="34" charset="0"/>
                <a:cs typeface="Arial" panose="020B0604020202020204" pitchFamily="34" charset="0"/>
              </a:rPr>
              <a:t>Autocorrelations 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are 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damped 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exponentials.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 bwMode="auto">
          <a:xfrm>
            <a:off x="457200" y="3760192"/>
            <a:ext cx="8229600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noAutofit/>
          </a:bodyPr>
          <a:lstStyle/>
          <a:p>
            <a:pPr lvl="1">
              <a:spcBef>
                <a:spcPts val="600"/>
              </a:spcBef>
            </a:pPr>
            <a:r>
              <a:rPr lang="en-US" sz="2800" b="1" i="1" dirty="0">
                <a:latin typeface="Arial" panose="020B0604020202020204" pitchFamily="34" charset="0"/>
                <a:cs typeface="Arial" panose="020B0604020202020204" pitchFamily="34" charset="0"/>
              </a:rPr>
              <a:t>Spectral d</a:t>
            </a:r>
            <a:r>
              <a:rPr lang="en-US" sz="2800" b="1" i="1" dirty="0" smtClean="0">
                <a:latin typeface="Arial" panose="020B0604020202020204" pitchFamily="34" charset="0"/>
                <a:cs typeface="Arial" panose="020B0604020202020204" pitchFamily="34" charset="0"/>
              </a:rPr>
              <a:t>ensities 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have 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peaks at </a:t>
            </a:r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0,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which is consistent with the behavior of the 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realizations.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961769" y="344269"/>
            <a:ext cx="5220462" cy="64633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3200" b="1" dirty="0">
                <a:solidFill>
                  <a:srgbClr val="FF0000"/>
                </a:solidFill>
              </a:rPr>
              <a:t>AR(1) Models: </a:t>
            </a:r>
            <a:r>
              <a:rPr lang="en-US" sz="3200" b="1" i="1" dirty="0">
                <a:solidFill>
                  <a:srgbClr val="FF0000"/>
                </a:solidFill>
                <a:latin typeface="Symbol" pitchFamily="18" charset="2"/>
              </a:rPr>
              <a:t>j</a:t>
            </a:r>
            <a:r>
              <a:rPr lang="en-US" sz="3200" b="1" baseline="-25000" dirty="0">
                <a:solidFill>
                  <a:srgbClr val="FF0000"/>
                </a:solidFill>
                <a:latin typeface="Symbol" pitchFamily="18" charset="2"/>
              </a:rPr>
              <a:t>1</a:t>
            </a:r>
            <a:r>
              <a:rPr lang="en-US" sz="3200" b="1" i="1" dirty="0">
                <a:solidFill>
                  <a:srgbClr val="FF0000"/>
                </a:solidFill>
                <a:latin typeface="Symbol" pitchFamily="18" charset="2"/>
              </a:rPr>
              <a:t> </a:t>
            </a:r>
            <a:r>
              <a:rPr lang="en-US" sz="3200" b="1" dirty="0">
                <a:solidFill>
                  <a:srgbClr val="FF0000"/>
                </a:solidFill>
                <a:latin typeface="+mj-lt"/>
              </a:rPr>
              <a:t>P</a:t>
            </a:r>
            <a:r>
              <a:rPr lang="en-US" sz="3200" b="1" dirty="0" smtClean="0">
                <a:solidFill>
                  <a:srgbClr val="FF0000"/>
                </a:solidFill>
                <a:latin typeface="+mj-lt"/>
              </a:rPr>
              <a:t>ositive</a:t>
            </a:r>
            <a:endParaRPr lang="en-US" sz="3200" b="1" dirty="0">
              <a:solidFill>
                <a:srgbClr val="FF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9189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C25A7B1-25F5-1545-8CA0-CBAF1D7333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586" y="1447800"/>
            <a:ext cx="8292829" cy="472440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Example: 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DOW Jones </a:t>
            </a:r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Industrial Average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250519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/>
          <a:srcRect l="1397" r="51535" b="55299"/>
          <a:stretch/>
        </p:blipFill>
        <p:spPr>
          <a:xfrm>
            <a:off x="3154680" y="609600"/>
            <a:ext cx="2308861" cy="218847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/>
          <a:srcRect l="1658" t="52515" r="52003" b="4864"/>
          <a:stretch/>
        </p:blipFill>
        <p:spPr>
          <a:xfrm>
            <a:off x="3172583" y="3418819"/>
            <a:ext cx="2273054" cy="2086679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 bwMode="auto">
          <a:xfrm>
            <a:off x="838200" y="5505499"/>
            <a:ext cx="81534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noAutofit/>
          </a:bodyPr>
          <a:lstStyle/>
          <a:p>
            <a:pPr eaLnBrk="1" hangingPunct="1">
              <a:spcBef>
                <a:spcPts val="600"/>
              </a:spcBef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Difference removes long-term trending behavior and retains a (monthly) cyclic 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pattern.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CC7DEBC-6C50-634D-9899-FA5902C95535}"/>
                  </a:ext>
                </a:extLst>
              </p:cNvPr>
              <p:cNvSpPr txBox="1"/>
              <p:nvPr/>
            </p:nvSpPr>
            <p:spPr bwMode="auto">
              <a:xfrm>
                <a:off x="2748610" y="4148898"/>
                <a:ext cx="451790" cy="4308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rtlCol="0">
                <a:noAutofit/>
              </a:bodyPr>
              <a:lstStyle/>
              <a:p>
                <a:pPr eaLnBrk="1" hangingPunct="1"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CC7DEBC-6C50-634D-9899-FA5902C95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748610" y="4148898"/>
                <a:ext cx="451790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58F0E8D-754B-A346-AB16-CA03DCEBAC21}"/>
                  </a:ext>
                </a:extLst>
              </p:cNvPr>
              <p:cNvSpPr txBox="1"/>
              <p:nvPr/>
            </p:nvSpPr>
            <p:spPr bwMode="auto">
              <a:xfrm>
                <a:off x="2754798" y="1357487"/>
                <a:ext cx="439415" cy="4308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rtlCol="0">
                <a:noAutofit/>
              </a:bodyPr>
              <a:lstStyle/>
              <a:p>
                <a:pPr eaLnBrk="1" hangingPunct="1"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𝑍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58F0E8D-754B-A346-AB16-CA03DCEBAC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754798" y="1357487"/>
                <a:ext cx="439415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/>
          <p:cNvSpPr txBox="1"/>
          <p:nvPr/>
        </p:nvSpPr>
        <p:spPr>
          <a:xfrm>
            <a:off x="3434056" y="282473"/>
            <a:ext cx="2118832" cy="5232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2400" b="1" dirty="0"/>
              <a:t>Original </a:t>
            </a:r>
            <a:r>
              <a:rPr lang="en-US" sz="2400" b="1" dirty="0" smtClean="0"/>
              <a:t>data</a:t>
            </a:r>
            <a:endParaRPr lang="en-US" sz="24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3110206" y="2952796"/>
            <a:ext cx="2680994" cy="5232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2400" b="1" dirty="0"/>
              <a:t>Differenced </a:t>
            </a:r>
            <a:r>
              <a:rPr lang="en-US" sz="2400" b="1" dirty="0" smtClean="0"/>
              <a:t>data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071611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2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r="50000" b="54823"/>
          <a:stretch/>
        </p:blipFill>
        <p:spPr>
          <a:xfrm>
            <a:off x="741849" y="1761514"/>
            <a:ext cx="2452688" cy="18288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53052" r="-3052" b="54823"/>
          <a:stretch/>
        </p:blipFill>
        <p:spPr>
          <a:xfrm>
            <a:off x="3548422" y="1761514"/>
            <a:ext cx="2452688" cy="1828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51262" t="48941" r="-1262" b="5882"/>
          <a:stretch/>
        </p:blipFill>
        <p:spPr>
          <a:xfrm>
            <a:off x="6131900" y="1761514"/>
            <a:ext cx="2452688" cy="1828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r="47715" b="55012"/>
          <a:stretch/>
        </p:blipFill>
        <p:spPr>
          <a:xfrm>
            <a:off x="685800" y="4114800"/>
            <a:ext cx="2564787" cy="1752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l="51208" t="-3912" r="-3493" b="55012"/>
          <a:stretch/>
        </p:blipFill>
        <p:spPr>
          <a:xfrm>
            <a:off x="3343455" y="3940834"/>
            <a:ext cx="2564787" cy="1905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l="49301" t="50856" r="-1586" b="5411"/>
          <a:stretch/>
        </p:blipFill>
        <p:spPr>
          <a:xfrm>
            <a:off x="6002548" y="4114800"/>
            <a:ext cx="2564787" cy="170371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 bwMode="auto">
          <a:xfrm>
            <a:off x="3564237" y="1456714"/>
            <a:ext cx="222504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noAutofit/>
          </a:bodyPr>
          <a:lstStyle/>
          <a:p>
            <a:pPr eaLnBrk="1" hangingPunct="1">
              <a:spcBef>
                <a:spcPts val="600"/>
              </a:spcBef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Autocorrelations</a:t>
            </a:r>
          </a:p>
        </p:txBody>
      </p:sp>
      <p:sp>
        <p:nvSpPr>
          <p:cNvPr id="11" name="TextBox 10"/>
          <p:cNvSpPr txBox="1"/>
          <p:nvPr/>
        </p:nvSpPr>
        <p:spPr bwMode="auto">
          <a:xfrm>
            <a:off x="3582682" y="3742714"/>
            <a:ext cx="222504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noAutofit/>
          </a:bodyPr>
          <a:lstStyle/>
          <a:p>
            <a:pPr eaLnBrk="1" hangingPunct="1">
              <a:spcBef>
                <a:spcPts val="600"/>
              </a:spcBef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Autocorrelations</a:t>
            </a:r>
          </a:p>
        </p:txBody>
      </p:sp>
      <p:sp>
        <p:nvSpPr>
          <p:cNvPr id="12" name="TextBox 11"/>
          <p:cNvSpPr txBox="1"/>
          <p:nvPr/>
        </p:nvSpPr>
        <p:spPr bwMode="auto">
          <a:xfrm>
            <a:off x="6231237" y="3742714"/>
            <a:ext cx="2243485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noAutofit/>
          </a:bodyPr>
          <a:lstStyle/>
          <a:p>
            <a:pPr eaLnBrk="1" hangingPunct="1">
              <a:spcBef>
                <a:spcPts val="600"/>
              </a:spcBef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Spectral 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density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 bwMode="auto">
          <a:xfrm>
            <a:off x="6260059" y="1456714"/>
            <a:ext cx="2243485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noAutofit/>
          </a:bodyPr>
          <a:lstStyle/>
          <a:p>
            <a:pPr eaLnBrk="1" hangingPunct="1">
              <a:spcBef>
                <a:spcPts val="600"/>
              </a:spcBef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Spectral 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density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 bwMode="auto">
          <a:xfrm>
            <a:off x="685800" y="1456714"/>
            <a:ext cx="2697480" cy="441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noAutofit/>
          </a:bodyPr>
          <a:lstStyle/>
          <a:p>
            <a:pPr eaLnBrk="1" hangingPunct="1">
              <a:spcBef>
                <a:spcPts val="600"/>
              </a:spcBef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Dow Jones 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average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 bwMode="auto">
          <a:xfrm>
            <a:off x="687082" y="3742714"/>
            <a:ext cx="2697480" cy="441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noAutofit/>
          </a:bodyPr>
          <a:lstStyle/>
          <a:p>
            <a:pPr eaLnBrk="1" hangingPunct="1">
              <a:spcBef>
                <a:spcPts val="600"/>
              </a:spcBef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Dow Jones 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average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 bwMode="auto">
              <a:xfrm>
                <a:off x="457200" y="5878770"/>
                <a:ext cx="8382000" cy="400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rtlCol="0">
                <a:no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sz="2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Note: </a:t>
                </a: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Both data sets have characteristics similar to an AR(1)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Symbol" panose="05050102010706020507" pitchFamily="18" charset="2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Symbol" panose="05050102010706020507" pitchFamily="18" charset="2"/>
                          </a:rPr>
                          <m:t>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Symbol" panose="05050102010706020507" pitchFamily="18" charset="2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  <a:sym typeface="Symbol" panose="05050102010706020507" pitchFamily="18" charset="2"/>
                  </a:rPr>
                  <a:t>.</a:t>
                </a:r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95.</a:t>
                </a:r>
                <a:endParaRPr 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57200" y="5878770"/>
                <a:ext cx="8382000" cy="400110"/>
              </a:xfrm>
              <a:prstGeom prst="rect">
                <a:avLst/>
              </a:prstGeom>
              <a:blipFill>
                <a:blip r:embed="rId5"/>
                <a:stretch>
                  <a:fillRect l="-727" t="-9091" r="-727" b="-25758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>
            <a:no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DOW Jones Average over Two Consecutive </a:t>
            </a:r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100-Day Periods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335066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4" grpId="0"/>
      <p:bldP spid="15" grpId="0"/>
      <p:bldP spid="16" grpId="0"/>
      <p:bldP spid="17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2471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AR(1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i="1" dirty="0">
                <a:latin typeface="Symbol" pitchFamily="18" charset="2"/>
              </a:rPr>
              <a:t>j</a:t>
            </a:r>
            <a:r>
              <a:rPr lang="en-US" baseline="-25000" dirty="0">
                <a:latin typeface="Symbol" pitchFamily="18" charset="2"/>
              </a:rPr>
              <a:t>1</a:t>
            </a:r>
            <a:r>
              <a:rPr lang="en-US" b="1" i="1" baseline="-25000" dirty="0">
                <a:latin typeface="Symbol" pitchFamily="18" charset="2"/>
              </a:rPr>
              <a:t> </a:t>
            </a:r>
            <a:r>
              <a:rPr lang="en-US" dirty="0" smtClean="0"/>
              <a:t>Negative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4097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 bwMode="auto">
          <a:xfrm>
            <a:off x="457200" y="1295400"/>
            <a:ext cx="2286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noAutofit/>
          </a:bodyPr>
          <a:lstStyle/>
          <a:p>
            <a:pPr eaLnBrk="1" hangingPunct="1">
              <a:spcBef>
                <a:spcPts val="600"/>
              </a:spcBef>
            </a:pP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Summary</a:t>
            </a:r>
          </a:p>
        </p:txBody>
      </p:sp>
      <p:sp>
        <p:nvSpPr>
          <p:cNvPr id="4" name="TextBox 3"/>
          <p:cNvSpPr txBox="1"/>
          <p:nvPr/>
        </p:nvSpPr>
        <p:spPr bwMode="auto">
          <a:xfrm>
            <a:off x="457200" y="1940084"/>
            <a:ext cx="822960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2400" b="1" i="1" dirty="0">
                <a:latin typeface="Arial" panose="020B0604020202020204" pitchFamily="34" charset="0"/>
                <a:cs typeface="Arial" panose="020B0604020202020204" pitchFamily="34" charset="0"/>
              </a:rPr>
              <a:t>Realizations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seem to be “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oscillating,”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hat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is, if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is above the 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mean,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then the strong tendency is for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400" baseline="-25000" dirty="0">
                <a:latin typeface="Symbol" panose="05050102010706020507" pitchFamily="18" charset="2"/>
                <a:cs typeface="Times New Roman" panose="02020603050405020304" pitchFamily="18" charset="0"/>
              </a:rPr>
              <a:t>+</a:t>
            </a:r>
            <a:r>
              <a:rPr 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to be below the 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mean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and so on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 bwMode="auto">
          <a:xfrm>
            <a:off x="457200" y="3261877"/>
            <a:ext cx="8229600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noAutofit/>
          </a:bodyPr>
          <a:lstStyle/>
          <a:p>
            <a:pPr eaLnBrk="1" hangingPunct="1">
              <a:spcBef>
                <a:spcPts val="600"/>
              </a:spcBef>
            </a:pPr>
            <a:r>
              <a:rPr lang="en-US" sz="2400" b="1" i="1" dirty="0" smtClean="0">
                <a:latin typeface="Arial" panose="020B0604020202020204" pitchFamily="34" charset="0"/>
                <a:cs typeface="Arial" panose="020B0604020202020204" pitchFamily="34" charset="0"/>
              </a:rPr>
              <a:t>Autocorrelations 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are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damped, oscillating exponentials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. For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example, for </a:t>
            </a:r>
            <a:r>
              <a:rPr lang="en-US" sz="2400" i="1" dirty="0"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</a:t>
            </a:r>
            <a:r>
              <a:rPr 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1 </a:t>
            </a:r>
            <a:r>
              <a:rPr lang="en-US" sz="2400" dirty="0" smtClean="0">
                <a:latin typeface="Symbol" panose="05050102010706020507" pitchFamily="18" charset="2"/>
                <a:cs typeface="Times New Roman" panose="02020603050405020304" pitchFamily="18" charset="0"/>
                <a:sym typeface="Symbol" panose="05050102010706020507" pitchFamily="18" charset="2"/>
              </a:rPr>
              <a:t>= -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.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95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, then </a:t>
            </a:r>
            <a:r>
              <a:rPr lang="en-US" sz="2400" i="1" dirty="0" smtClean="0">
                <a:latin typeface="Symbol" panose="05050102010706020507" pitchFamily="18" charset="2"/>
                <a:cs typeface="Arial" panose="020B0604020202020204" pitchFamily="34" charset="0"/>
                <a:sym typeface="Symbol" panose="05050102010706020507" pitchFamily="18" charset="2"/>
              </a:rPr>
              <a:t>r</a:t>
            </a:r>
            <a:r>
              <a:rPr lang="en-US" sz="24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1 </a:t>
            </a:r>
            <a:r>
              <a:rPr lang="en-US" sz="2400" dirty="0" smtClean="0">
                <a:latin typeface="Symbol" panose="05050102010706020507" pitchFamily="18" charset="2"/>
                <a:cs typeface="Times New Roman" panose="02020603050405020304" pitchFamily="18" charset="0"/>
                <a:sym typeface="Symbol" panose="05050102010706020507" pitchFamily="18" charset="2"/>
              </a:rPr>
              <a:t>= -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.95,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which is consistent with the behavior described above for realizations.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 bwMode="auto">
          <a:xfrm>
            <a:off x="457200" y="4953000"/>
            <a:ext cx="822960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noAutofit/>
          </a:bodyPr>
          <a:lstStyle/>
          <a:p>
            <a:pPr eaLnBrk="1" hangingPunct="1">
              <a:spcBef>
                <a:spcPts val="600"/>
              </a:spcBef>
            </a:pPr>
            <a:r>
              <a:rPr lang="en-US" sz="2400" b="1" i="1" dirty="0">
                <a:latin typeface="Arial" panose="020B0604020202020204" pitchFamily="34" charset="0"/>
                <a:cs typeface="Arial" panose="020B0604020202020204" pitchFamily="34" charset="0"/>
              </a:rPr>
              <a:t>Spectral d</a:t>
            </a:r>
            <a:r>
              <a:rPr lang="en-US" sz="2400" b="1" i="1" dirty="0" smtClean="0">
                <a:latin typeface="Arial" panose="020B0604020202020204" pitchFamily="34" charset="0"/>
                <a:cs typeface="Arial" panose="020B0604020202020204" pitchFamily="34" charset="0"/>
              </a:rPr>
              <a:t>ensities 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have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peaks at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.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 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(i.e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. a cycle length of 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2). This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is consistent with the up-and-down behavior in the realizations.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895285" y="356955"/>
            <a:ext cx="5353431" cy="64633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3200" b="1" dirty="0">
                <a:solidFill>
                  <a:srgbClr val="FF0000"/>
                </a:solidFill>
              </a:rPr>
              <a:t>AR(1) Models: </a:t>
            </a:r>
            <a:r>
              <a:rPr lang="en-US" sz="3200" b="1" i="1" dirty="0">
                <a:solidFill>
                  <a:srgbClr val="FF0000"/>
                </a:solidFill>
                <a:latin typeface="Symbol" pitchFamily="18" charset="2"/>
              </a:rPr>
              <a:t>j</a:t>
            </a:r>
            <a:r>
              <a:rPr lang="en-US" sz="3200" b="1" baseline="-25000" dirty="0">
                <a:solidFill>
                  <a:srgbClr val="FF0000"/>
                </a:solidFill>
                <a:latin typeface="Symbol" pitchFamily="18" charset="2"/>
              </a:rPr>
              <a:t>1</a:t>
            </a:r>
            <a:r>
              <a:rPr lang="en-US" sz="3200" b="1" i="1" dirty="0">
                <a:solidFill>
                  <a:srgbClr val="FF0000"/>
                </a:solidFill>
                <a:latin typeface="Symbol" pitchFamily="18" charset="2"/>
              </a:rPr>
              <a:t> </a:t>
            </a:r>
            <a:r>
              <a:rPr lang="en-US" sz="3200" b="1" dirty="0">
                <a:solidFill>
                  <a:srgbClr val="FF0000"/>
                </a:solidFill>
                <a:latin typeface="+mj-lt"/>
              </a:rPr>
              <a:t>N</a:t>
            </a:r>
            <a:r>
              <a:rPr lang="en-US" sz="3200" b="1" dirty="0" smtClean="0">
                <a:solidFill>
                  <a:srgbClr val="FF0000"/>
                </a:solidFill>
                <a:latin typeface="+mj-lt"/>
              </a:rPr>
              <a:t>egative</a:t>
            </a:r>
            <a:endParaRPr lang="en-US" sz="3200" b="1" dirty="0">
              <a:solidFill>
                <a:srgbClr val="FF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25654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 bwMode="auto">
          <a:xfrm>
            <a:off x="1428750" y="4211217"/>
            <a:ext cx="80010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eaLnBrk="1" hangingPunct="1">
              <a:spcBef>
                <a:spcPts val="1200"/>
              </a:spcBef>
            </a:pPr>
            <a:r>
              <a:rPr lang="en-US" sz="22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15" name="TextBox 14"/>
          <p:cNvSpPr txBox="1"/>
          <p:nvPr/>
        </p:nvSpPr>
        <p:spPr bwMode="auto">
          <a:xfrm>
            <a:off x="1428750" y="1524000"/>
            <a:ext cx="80010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eaLnBrk="1" hangingPunct="1">
              <a:spcBef>
                <a:spcPts val="1200"/>
              </a:spcBef>
            </a:pPr>
            <a:r>
              <a:rPr lang="en-US" sz="22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16" name="TextBox 15"/>
          <p:cNvSpPr txBox="1"/>
          <p:nvPr/>
        </p:nvSpPr>
        <p:spPr bwMode="auto">
          <a:xfrm>
            <a:off x="3467100" y="4211217"/>
            <a:ext cx="220980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eaLnBrk="1" hangingPunct="1">
              <a:spcBef>
                <a:spcPts val="1200"/>
              </a:spcBef>
            </a:pPr>
            <a:r>
              <a:rPr lang="en-US" sz="22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Autocorrelations</a:t>
            </a:r>
          </a:p>
        </p:txBody>
      </p:sp>
      <p:sp>
        <p:nvSpPr>
          <p:cNvPr id="17" name="TextBox 16"/>
          <p:cNvSpPr txBox="1"/>
          <p:nvPr/>
        </p:nvSpPr>
        <p:spPr bwMode="auto">
          <a:xfrm>
            <a:off x="3467100" y="1524000"/>
            <a:ext cx="220980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eaLnBrk="1" hangingPunct="1">
              <a:spcBef>
                <a:spcPts val="1200"/>
              </a:spcBef>
            </a:pPr>
            <a:r>
              <a:rPr lang="en-US" sz="22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Autocorrelations</a:t>
            </a:r>
          </a:p>
        </p:txBody>
      </p:sp>
      <p:sp>
        <p:nvSpPr>
          <p:cNvPr id="18" name="TextBox 17"/>
          <p:cNvSpPr txBox="1"/>
          <p:nvPr/>
        </p:nvSpPr>
        <p:spPr bwMode="auto">
          <a:xfrm>
            <a:off x="6400800" y="4211217"/>
            <a:ext cx="228600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eaLnBrk="1" hangingPunct="1">
              <a:spcBef>
                <a:spcPts val="1200"/>
              </a:spcBef>
            </a:pPr>
            <a:r>
              <a:rPr lang="en-US" sz="22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Spectral </a:t>
            </a:r>
            <a:r>
              <a:rPr lang="en-US" sz="2200" dirty="0" smtClean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density</a:t>
            </a:r>
            <a:endParaRPr lang="en-US" sz="2200" dirty="0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 bwMode="auto">
          <a:xfrm>
            <a:off x="6400800" y="1524000"/>
            <a:ext cx="228600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eaLnBrk="1" hangingPunct="1">
              <a:spcBef>
                <a:spcPts val="1200"/>
              </a:spcBef>
            </a:pPr>
            <a:r>
              <a:rPr lang="en-US" sz="22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Spectral </a:t>
            </a:r>
            <a:r>
              <a:rPr lang="en-US" sz="2200" dirty="0" smtClean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density</a:t>
            </a:r>
            <a:endParaRPr lang="en-US" sz="2200" dirty="0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62" b="13353"/>
          <a:stretch/>
        </p:blipFill>
        <p:spPr>
          <a:xfrm>
            <a:off x="457200" y="1905000"/>
            <a:ext cx="2438400" cy="170688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06" b="9524"/>
          <a:stretch/>
        </p:blipFill>
        <p:spPr>
          <a:xfrm>
            <a:off x="3256788" y="1905000"/>
            <a:ext cx="2590800" cy="16764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08" b="13206"/>
          <a:stretch/>
        </p:blipFill>
        <p:spPr>
          <a:xfrm>
            <a:off x="6208776" y="1905000"/>
            <a:ext cx="2365248" cy="170688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54" b="5987"/>
          <a:stretch/>
        </p:blipFill>
        <p:spPr>
          <a:xfrm>
            <a:off x="609600" y="4618954"/>
            <a:ext cx="2359152" cy="16764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871"/>
          <a:stretch/>
        </p:blipFill>
        <p:spPr>
          <a:xfrm>
            <a:off x="3406140" y="4591304"/>
            <a:ext cx="2365248" cy="1695196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27" b="12830"/>
          <a:stretch/>
        </p:blipFill>
        <p:spPr>
          <a:xfrm>
            <a:off x="6208776" y="4565904"/>
            <a:ext cx="2590800" cy="172059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0008" y="1027551"/>
            <a:ext cx="4443984" cy="48158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1552" y="3733800"/>
            <a:ext cx="4120896" cy="481584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1895285" y="356955"/>
            <a:ext cx="5353431" cy="64633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3200" b="1" dirty="0">
                <a:solidFill>
                  <a:srgbClr val="FF0000"/>
                </a:solidFill>
              </a:rPr>
              <a:t>AR(1) Models: </a:t>
            </a:r>
            <a:r>
              <a:rPr lang="en-US" sz="3200" b="1" i="1" dirty="0">
                <a:solidFill>
                  <a:srgbClr val="FF0000"/>
                </a:solidFill>
                <a:latin typeface="Symbol" pitchFamily="18" charset="2"/>
              </a:rPr>
              <a:t>j</a:t>
            </a:r>
            <a:r>
              <a:rPr lang="en-US" sz="3200" b="1" baseline="-25000" dirty="0">
                <a:solidFill>
                  <a:srgbClr val="FF0000"/>
                </a:solidFill>
                <a:latin typeface="Symbol" pitchFamily="18" charset="2"/>
              </a:rPr>
              <a:t>1</a:t>
            </a:r>
            <a:r>
              <a:rPr lang="en-US" sz="3200" b="1" i="1" dirty="0">
                <a:solidFill>
                  <a:srgbClr val="FF0000"/>
                </a:solidFill>
                <a:latin typeface="Symbol" pitchFamily="18" charset="2"/>
              </a:rPr>
              <a:t> </a:t>
            </a:r>
            <a:r>
              <a:rPr lang="en-US" sz="3200" b="1" dirty="0">
                <a:solidFill>
                  <a:srgbClr val="FF0000"/>
                </a:solidFill>
                <a:latin typeface="+mj-lt"/>
              </a:rPr>
              <a:t>N</a:t>
            </a:r>
            <a:r>
              <a:rPr lang="en-US" sz="3200" b="1" dirty="0" smtClean="0">
                <a:solidFill>
                  <a:srgbClr val="FF0000"/>
                </a:solidFill>
                <a:latin typeface="+mj-lt"/>
              </a:rPr>
              <a:t>egative</a:t>
            </a:r>
            <a:endParaRPr lang="en-US" sz="3200" b="1" dirty="0">
              <a:solidFill>
                <a:srgbClr val="FF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82925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6" grpId="0"/>
      <p:bldP spid="17" grpId="0"/>
      <p:bldP spid="18" grpId="0"/>
      <p:bldP spid="19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89220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TSWGE Demo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034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457200" y="322667"/>
            <a:ext cx="5627077" cy="4616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2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tswge</a:t>
            </a:r>
            <a:r>
              <a:rPr lang="en-US" sz="2400" b="1" dirty="0">
                <a:solidFill>
                  <a:srgbClr val="00B050"/>
                </a:solidFill>
              </a:rPr>
              <a:t> </a:t>
            </a:r>
            <a:r>
              <a:rPr lang="en-US" sz="2800" b="1" dirty="0">
                <a:solidFill>
                  <a:srgbClr val="00B050"/>
                </a:solidFill>
              </a:rPr>
              <a:t>demo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0" y="4648200"/>
            <a:ext cx="7526215" cy="132343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gen.arma.wge(n=100,phi=.95)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gen.arma.wge(n=100,phi=-.7)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gen.arma.wge(n=100,theta=.95,sn=5)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gen.arma.wge(n=100,theta=.95,sn=5)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57200" y="857747"/>
            <a:ext cx="8382000" cy="6950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 following command generates and plots a realization from an AR, MA, or ARMA 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model.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66800" y="1666164"/>
            <a:ext cx="7696200" cy="48987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gen.arma.wge(n,phi,theta,vara,sn)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57200" y="2224503"/>
            <a:ext cx="8305800" cy="227129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2400" dirty="0" smtClean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Notes: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AR(1) 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models,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phi is a constant and theta retains its default value of 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0.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sn=0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(default) generates a new (randomly obtained) realization each time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. Setting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sn&gt;0 allows you to generate the same realization each time you apply the command with the same sn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20349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457200" y="857747"/>
            <a:ext cx="8229600" cy="97105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 following command plots a realization of length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(default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100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), the true autocorrelations, and the spectral density for an MA, AR, or ARMA 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model.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653250" y="2428856"/>
            <a:ext cx="4630615" cy="4001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plotts.true.wge(phi=.95)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066800" y="1970964"/>
            <a:ext cx="7206175" cy="46743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plotts.true.wge(n,phi,theta,lag.max)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57200" y="2405722"/>
            <a:ext cx="1524000" cy="48987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20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Example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983"/>
          <a:stretch/>
        </p:blipFill>
        <p:spPr>
          <a:xfrm>
            <a:off x="3505200" y="2860548"/>
            <a:ext cx="2590800" cy="1787652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3"/>
          <a:srcRect l="53052" r="-3052" b="54823"/>
          <a:stretch/>
        </p:blipFill>
        <p:spPr>
          <a:xfrm>
            <a:off x="2347912" y="4648200"/>
            <a:ext cx="2452688" cy="18288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095"/>
          <a:stretch/>
        </p:blipFill>
        <p:spPr>
          <a:xfrm>
            <a:off x="5181600" y="4703885"/>
            <a:ext cx="2590800" cy="1764792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457200" y="322667"/>
            <a:ext cx="5627077" cy="4616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2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tswge</a:t>
            </a:r>
            <a:r>
              <a:rPr lang="en-US" sz="2400" b="1" dirty="0">
                <a:solidFill>
                  <a:srgbClr val="00B050"/>
                </a:solidFill>
              </a:rPr>
              <a:t> </a:t>
            </a:r>
            <a:r>
              <a:rPr lang="en-US" sz="2800" b="1" dirty="0">
                <a:solidFill>
                  <a:srgbClr val="00B050"/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758918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086100" y="762000"/>
            <a:ext cx="2971800" cy="660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92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tswge</a:t>
            </a:r>
            <a:r>
              <a:rPr lang="en-US" sz="3323" b="1" dirty="0">
                <a:solidFill>
                  <a:srgbClr val="00B050"/>
                </a:solidFill>
              </a:rPr>
              <a:t> Demo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7200" y="1618663"/>
            <a:ext cx="8183880" cy="4465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100"/>
              </a:lnSpc>
            </a:pP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# plot realization of length 100, true </a:t>
            </a:r>
          </a:p>
          <a:p>
            <a:pPr>
              <a:lnSpc>
                <a:spcPts val="3100"/>
              </a:lnSpc>
            </a:pP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# autocorrelations and spectral density </a:t>
            </a:r>
          </a:p>
          <a:p>
            <a:pPr>
              <a:lnSpc>
                <a:spcPts val="3100"/>
              </a:lnSpc>
            </a:pP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# for an AR(1)</a:t>
            </a:r>
          </a:p>
          <a:p>
            <a:pPr>
              <a:lnSpc>
                <a:spcPts val="3100"/>
              </a:lnSpc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plotts.true.wge(phi=.95)</a:t>
            </a:r>
          </a:p>
          <a:p>
            <a:pPr>
              <a:lnSpc>
                <a:spcPts val="3100"/>
              </a:lnSpc>
            </a:pP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generate (and plot) AR(1) realization and # place it in vector x</a:t>
            </a:r>
          </a:p>
          <a:p>
            <a:pPr>
              <a:lnSpc>
                <a:spcPts val="3100"/>
              </a:lnSpc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x=gen.arma.wge(n=200,phi=.95)</a:t>
            </a:r>
          </a:p>
          <a:p>
            <a:pPr>
              <a:lnSpc>
                <a:spcPts val="3100"/>
              </a:lnSpc>
            </a:pP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plot realization in x along with sample </a:t>
            </a:r>
          </a:p>
          <a:p>
            <a:pPr>
              <a:lnSpc>
                <a:spcPts val="3100"/>
              </a:lnSpc>
            </a:pP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# autocorrelations, periodogram, and Parzen # window-based spectral estimator</a:t>
            </a:r>
          </a:p>
          <a:p>
            <a:pPr>
              <a:lnSpc>
                <a:spcPts val="3100"/>
              </a:lnSpc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plotts.sample.wge(x)</a:t>
            </a:r>
          </a:p>
        </p:txBody>
      </p:sp>
    </p:spTree>
    <p:extLst>
      <p:ext uri="{BB962C8B-B14F-4D97-AF65-F5344CB8AC3E}">
        <p14:creationId xmlns:p14="http://schemas.microsoft.com/office/powerpoint/2010/main" val="1783088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38347836"/>
              </p:ext>
            </p:extLst>
          </p:nvPr>
        </p:nvGraphicFramePr>
        <p:xfrm>
          <a:off x="5010702" y="3429000"/>
          <a:ext cx="844062" cy="2872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20" name="Equation" r:id="rId4" imgW="177480" imgH="304560" progId="Equation.DSMT4">
                  <p:embed/>
                </p:oleObj>
              </mc:Choice>
              <mc:Fallback>
                <p:oleObj name="Equation" r:id="rId4" imgW="177480" imgH="304560" progId="Equation.DSMT4">
                  <p:embed/>
                  <p:pic>
                    <p:nvPicPr>
                      <p:cNvPr id="15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10702" y="3429000"/>
                        <a:ext cx="844062" cy="28721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2372508" y="2362200"/>
                <a:ext cx="4074000" cy="5761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</m:sub>
                          </m:sSub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2508" y="2362200"/>
                <a:ext cx="4074000" cy="57618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457200" y="3514755"/>
                <a:ext cx="68018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?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3514755"/>
                <a:ext cx="680186" cy="276999"/>
              </a:xfrm>
              <a:prstGeom prst="rect">
                <a:avLst/>
              </a:prstGeom>
              <a:blipFill>
                <a:blip r:embed="rId7"/>
                <a:stretch>
                  <a:fillRect l="-7143" r="-7143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Box 30"/>
          <p:cNvSpPr txBox="1"/>
          <p:nvPr/>
        </p:nvSpPr>
        <p:spPr bwMode="auto">
          <a:xfrm>
            <a:off x="457200" y="5562600"/>
            <a:ext cx="8083061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noAutofit/>
          </a:bodyPr>
          <a:lstStyle/>
          <a:p>
            <a:pPr eaLnBrk="1" hangingPunct="1">
              <a:spcBef>
                <a:spcPts val="600"/>
              </a:spcBef>
            </a:pPr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Note: </a:t>
            </a:r>
          </a:p>
          <a:p>
            <a:pPr eaLnBrk="1" hangingPunct="1">
              <a:spcBef>
                <a:spcPts val="600"/>
              </a:spcBef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differenced data (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0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are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 realization of length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2000" dirty="0">
                <a:latin typeface="Symbol" panose="05050102010706020507" pitchFamily="18" charset="2"/>
                <a:cs typeface="Times New Roman" panose="02020603050405020304" pitchFamily="18" charset="0"/>
              </a:rPr>
              <a:t>-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02286D8-4952-224D-9932-5C87E72443DD}"/>
              </a:ext>
            </a:extLst>
          </p:cNvPr>
          <p:cNvSpPr txBox="1"/>
          <p:nvPr/>
        </p:nvSpPr>
        <p:spPr bwMode="auto">
          <a:xfrm>
            <a:off x="457199" y="1348026"/>
            <a:ext cx="8229601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noAutofit/>
          </a:bodyPr>
          <a:lstStyle/>
          <a:p>
            <a:pPr eaLnBrk="1" hangingPunct="1">
              <a:spcBef>
                <a:spcPts val="600"/>
              </a:spcBef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Consider the series: </a:t>
            </a:r>
          </a:p>
          <a:p>
            <a:pPr>
              <a:spcBef>
                <a:spcPts val="600"/>
              </a:spcBef>
            </a:pPr>
            <a:r>
              <a:rPr lang="en-US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0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= 8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= 14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14,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= 7,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= 1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10,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= 9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Z</a:t>
            </a:r>
            <a:r>
              <a:rPr lang="en-US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= 2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A9D50BB-54E1-2643-962F-E30459D54E07}"/>
              </a:ext>
            </a:extLst>
          </p:cNvPr>
          <p:cNvSpPr txBox="1"/>
          <p:nvPr/>
        </p:nvSpPr>
        <p:spPr bwMode="auto">
          <a:xfrm>
            <a:off x="2326877" y="3048000"/>
            <a:ext cx="422632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noAutofit/>
          </a:bodyPr>
          <a:lstStyle/>
          <a:p>
            <a:pPr eaLnBrk="1" hangingPunct="1">
              <a:spcBef>
                <a:spcPts val="600"/>
              </a:spcBef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5-point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oving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verage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ilter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46FB17B5-C643-0A45-B401-DE1C499DEC4F}"/>
                  </a:ext>
                </a:extLst>
              </p:cNvPr>
              <p:cNvSpPr txBox="1"/>
              <p:nvPr/>
            </p:nvSpPr>
            <p:spPr>
              <a:xfrm>
                <a:off x="457200" y="3924990"/>
                <a:ext cx="68550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?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46FB17B5-C643-0A45-B401-DE1C499DEC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3924990"/>
                <a:ext cx="685508" cy="276999"/>
              </a:xfrm>
              <a:prstGeom prst="rect">
                <a:avLst/>
              </a:prstGeom>
              <a:blipFill>
                <a:blip r:embed="rId8"/>
                <a:stretch>
                  <a:fillRect l="-7143" r="-8036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B946AE1-4073-7843-B570-23595122156D}"/>
                  </a:ext>
                </a:extLst>
              </p:cNvPr>
              <p:cNvSpPr txBox="1"/>
              <p:nvPr/>
            </p:nvSpPr>
            <p:spPr>
              <a:xfrm>
                <a:off x="457200" y="4335225"/>
                <a:ext cx="3207032" cy="5204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14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14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=8.8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B946AE1-4073-7843-B570-2359512215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4335225"/>
                <a:ext cx="3207032" cy="52046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7B8D7D7-EEC5-F04D-A925-005475F8C531}"/>
                  </a:ext>
                </a:extLst>
              </p:cNvPr>
              <p:cNvSpPr txBox="1"/>
              <p:nvPr/>
            </p:nvSpPr>
            <p:spPr>
              <a:xfrm>
                <a:off x="457200" y="4988925"/>
                <a:ext cx="3335272" cy="5204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14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14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1+10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=9.2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7B8D7D7-EEC5-F04D-A925-005475F8C5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4988925"/>
                <a:ext cx="3335272" cy="52046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B67081A-BDB2-8A47-9C32-D1B6CC52FB53}"/>
                  </a:ext>
                </a:extLst>
              </p:cNvPr>
              <p:cNvSpPr txBox="1"/>
              <p:nvPr/>
            </p:nvSpPr>
            <p:spPr>
              <a:xfrm>
                <a:off x="4885564" y="3514755"/>
                <a:ext cx="3207032" cy="5204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14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1+10+9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=8.2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B67081A-BDB2-8A47-9C32-D1B6CC52FB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5564" y="3514755"/>
                <a:ext cx="3207032" cy="52046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FB40320-50BB-6C4E-A697-A5C3C3A5B7BF}"/>
                  </a:ext>
                </a:extLst>
              </p:cNvPr>
              <p:cNvSpPr txBox="1"/>
              <p:nvPr/>
            </p:nvSpPr>
            <p:spPr>
              <a:xfrm>
                <a:off x="4885564" y="4168454"/>
                <a:ext cx="3078792" cy="5204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1+10+9+2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=8.2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FB40320-50BB-6C4E-A697-A5C3C3A5B7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5564" y="4168454"/>
                <a:ext cx="3078792" cy="52046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31E5CBD-48FA-1E47-8F12-73DD4EBF2892}"/>
                  </a:ext>
                </a:extLst>
              </p:cNvPr>
              <p:cNvSpPr txBox="1"/>
              <p:nvPr/>
            </p:nvSpPr>
            <p:spPr>
              <a:xfrm>
                <a:off x="4885564" y="4822153"/>
                <a:ext cx="63421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?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31E5CBD-48FA-1E47-8F12-73DD4EBF28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5564" y="4822153"/>
                <a:ext cx="634212" cy="276999"/>
              </a:xfrm>
              <a:prstGeom prst="rect">
                <a:avLst/>
              </a:prstGeom>
              <a:blipFill>
                <a:blip r:embed="rId13"/>
                <a:stretch>
                  <a:fillRect l="-7692" r="-8654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3BBD7F5-B252-6248-80E5-C2F0F6062938}"/>
                  </a:ext>
                </a:extLst>
              </p:cNvPr>
              <p:cNvSpPr txBox="1"/>
              <p:nvPr/>
            </p:nvSpPr>
            <p:spPr>
              <a:xfrm>
                <a:off x="4885564" y="5232389"/>
                <a:ext cx="63421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?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3BBD7F5-B252-6248-80E5-C2F0F60629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5564" y="5232389"/>
                <a:ext cx="634213" cy="276999"/>
              </a:xfrm>
              <a:prstGeom prst="rect">
                <a:avLst/>
              </a:prstGeom>
              <a:blipFill>
                <a:blip r:embed="rId14"/>
                <a:stretch>
                  <a:fillRect l="-7692" r="-8654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itle 2"/>
          <p:cNvSpPr txBox="1">
            <a:spLocks/>
          </p:cNvSpPr>
          <p:nvPr/>
        </p:nvSpPr>
        <p:spPr>
          <a:xfrm>
            <a:off x="457200" y="361890"/>
            <a:ext cx="8229600" cy="704910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0" i="0" u="none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Filter Example: </a:t>
            </a:r>
            <a:r>
              <a:rPr lang="en-US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5-Point Moving Average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541163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  <p:bldP spid="31" grpId="0" build="p" bldLvl="2"/>
      <p:bldP spid="32" grpId="0"/>
      <p:bldP spid="33" grpId="0"/>
      <p:bldP spid="34" grpId="0"/>
      <p:bldP spid="35" grpId="0"/>
      <p:bldP spid="36" grpId="0"/>
      <p:bldP spid="37" grpId="0"/>
      <p:bldP spid="38" grpId="0"/>
      <p:bldP spid="39" grpId="0"/>
      <p:bldP spid="40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95229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Nonstationary “AR(1)-Type” </a:t>
            </a:r>
            <a:r>
              <a:rPr lang="en-US" dirty="0"/>
              <a:t>Models</a:t>
            </a:r>
          </a:p>
        </p:txBody>
      </p:sp>
    </p:spTree>
    <p:extLst>
      <p:ext uri="{BB962C8B-B14F-4D97-AF65-F5344CB8AC3E}">
        <p14:creationId xmlns:p14="http://schemas.microsoft.com/office/powerpoint/2010/main" val="1125501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57" b="15872"/>
          <a:stretch/>
        </p:blipFill>
        <p:spPr>
          <a:xfrm>
            <a:off x="4614529" y="3271894"/>
            <a:ext cx="3657600" cy="2235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57" b="15872"/>
          <a:stretch/>
        </p:blipFill>
        <p:spPr>
          <a:xfrm>
            <a:off x="762000" y="3271894"/>
            <a:ext cx="3455653" cy="223776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104899" y="446254"/>
            <a:ext cx="7167229" cy="64633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Nonstationary 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“AR(1</a:t>
            </a:r>
            <a:r>
              <a:rPr kumimoji="0" 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)-Type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” Models</a:t>
            </a:r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90235352"/>
              </p:ext>
            </p:extLst>
          </p:nvPr>
        </p:nvGraphicFramePr>
        <p:xfrm>
          <a:off x="2209801" y="2895600"/>
          <a:ext cx="749300" cy="3762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85" name="Equation" r:id="rId6" imgW="749160" imgH="393480" progId="Equation.DSMT4">
                  <p:embed/>
                </p:oleObj>
              </mc:Choice>
              <mc:Fallback>
                <p:oleObj name="Equation" r:id="rId6" imgW="749160" imgH="393480" progId="Equation.DSMT4">
                  <p:embed/>
                  <p:pic>
                    <p:nvPicPr>
                      <p:cNvPr id="3" name="Object 2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209801" y="2895600"/>
                        <a:ext cx="749300" cy="3762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0552728"/>
              </p:ext>
            </p:extLst>
          </p:nvPr>
        </p:nvGraphicFramePr>
        <p:xfrm>
          <a:off x="5867401" y="2895600"/>
          <a:ext cx="10033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86" name="Equation" r:id="rId8" imgW="1002960" imgH="393480" progId="Equation.DSMT4">
                  <p:embed/>
                </p:oleObj>
              </mc:Choice>
              <mc:Fallback>
                <p:oleObj name="Equation" r:id="rId8" imgW="1002960" imgH="393480" progId="Equation.DSMT4">
                  <p:embed/>
                  <p:pic>
                    <p:nvPicPr>
                      <p:cNvPr id="11" name="Object 10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867401" y="2895600"/>
                        <a:ext cx="1003300" cy="39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 Box 4"/>
          <p:cNvSpPr txBox="1">
            <a:spLocks noChangeArrowheads="1"/>
          </p:cNvSpPr>
          <p:nvPr/>
        </p:nvSpPr>
        <p:spPr bwMode="auto">
          <a:xfrm>
            <a:off x="1089878" y="1684335"/>
            <a:ext cx="3059723" cy="58477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square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AR(1) </a:t>
            </a: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model: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1066800" y="1698326"/>
            <a:ext cx="6740402" cy="646331"/>
          </a:xfrm>
          <a:prstGeom prst="rect">
            <a:avLst/>
          </a:prstGeom>
          <a:noFill/>
          <a:ln w="38100">
            <a:solidFill>
              <a:srgbClr val="FC0000"/>
            </a:solidFill>
            <a:miter lim="800000"/>
            <a:headEnd/>
            <a:tailEnd/>
          </a:ln>
        </p:spPr>
        <p:txBody>
          <a:bodyPr wrap="square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09414740"/>
              </p:ext>
            </p:extLst>
          </p:nvPr>
        </p:nvGraphicFramePr>
        <p:xfrm>
          <a:off x="3938465" y="1805591"/>
          <a:ext cx="3563937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87" name="Equation" r:id="rId10" imgW="3860640" imgH="431640" progId="Equation.DSMT4">
                  <p:embed/>
                </p:oleObj>
              </mc:Choice>
              <mc:Fallback>
                <p:oleObj name="Equation" r:id="rId10" imgW="3860640" imgH="431640" progId="Equation.DSMT4">
                  <p:embed/>
                  <p:pic>
                    <p:nvPicPr>
                      <p:cNvPr id="12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38465" y="1805591"/>
                        <a:ext cx="3563937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94401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 bwMode="auto">
          <a:xfrm>
            <a:off x="381000" y="1395710"/>
            <a:ext cx="8305800" cy="33547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noAutofit/>
          </a:bodyPr>
          <a:lstStyle/>
          <a:p>
            <a:pPr marL="342900" marR="0" lvl="0" indent="-342900" algn="l" defTabSz="914400" rtl="0" eaLnBrk="1" fontAlgn="auto" latinLnBrk="0" hangingPunct="1">
              <a:spcBef>
                <a:spcPts val="600"/>
              </a:spcBef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In both 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cases,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it is not true that |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ymbol" panose="05050102010706020507" pitchFamily="18" charset="2"/>
                <a:ea typeface="+mn-ea"/>
                <a:cs typeface="Arial" panose="020B0604020202020204" pitchFamily="34" charset="0"/>
              </a:rPr>
              <a:t>j</a:t>
            </a:r>
            <a:r>
              <a:rPr kumimoji="0" lang="en-US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ymbol" panose="05050102010706020507" pitchFamily="18" charset="2"/>
                <a:ea typeface="+mn-ea"/>
                <a:cs typeface="Arial" panose="020B0604020202020204" pitchFamily="34" charset="0"/>
              </a:rPr>
              <a:t>1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ymbol" panose="05050102010706020507" pitchFamily="18" charset="2"/>
                <a:ea typeface="+mn-ea"/>
                <a:cs typeface="Arial" panose="020B0604020202020204" pitchFamily="34" charset="0"/>
              </a:rPr>
              <a:t>|&lt; 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1,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so both are realizations from </a:t>
            </a:r>
            <a:r>
              <a:rPr kumimoji="0" lang="en-US" sz="2400" b="0" i="1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nonstationary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processes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 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342900" marR="0" lvl="0" indent="-342900" algn="l" defTabSz="914400" rtl="0" eaLnBrk="1" fontAlgn="auto" latinLnBrk="0" hangingPunct="1">
              <a:spcBef>
                <a:spcPts val="600"/>
              </a:spcBef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When |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ymbol" panose="05050102010706020507" pitchFamily="18" charset="2"/>
                <a:ea typeface="+mn-ea"/>
                <a:cs typeface="Arial" panose="020B0604020202020204" pitchFamily="34" charset="0"/>
              </a:rPr>
              <a:t>j</a:t>
            </a:r>
            <a:r>
              <a:rPr kumimoji="0" lang="en-US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ymbol" panose="05050102010706020507" pitchFamily="18" charset="2"/>
                <a:ea typeface="+mn-ea"/>
                <a:cs typeface="Arial" panose="020B0604020202020204" pitchFamily="34" charset="0"/>
              </a:rPr>
              <a:t>1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ymbol" panose="05050102010706020507" pitchFamily="18" charset="2"/>
                <a:ea typeface="+mn-ea"/>
                <a:cs typeface="Arial" panose="020B0604020202020204" pitchFamily="34" charset="0"/>
              </a:rPr>
              <a:t>|=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ymbol" panose="05050102010706020507" pitchFamily="18" charset="2"/>
                <a:ea typeface="+mn-ea"/>
                <a:cs typeface="Arial" panose="020B0604020202020204" pitchFamily="34" charset="0"/>
              </a:rPr>
              <a:t>1,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the realization looks similar to realizations that are encountered in 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practice.</a:t>
            </a:r>
          </a:p>
          <a:p>
            <a:pPr marL="800100" lvl="1" indent="-342900"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 fact,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somewhat similar to 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Dow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Jones 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data</a:t>
            </a:r>
          </a:p>
          <a:p>
            <a:pPr marL="800100" lvl="1" indent="-342900"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his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is a special case of an 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ARIMA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model to be covered later</a:t>
            </a:r>
          </a:p>
          <a:p>
            <a:pPr marL="342900" marR="0" lvl="0" indent="-342900" algn="l" defTabSz="914400" rtl="0" eaLnBrk="1" fontAlgn="auto" latinLnBrk="0" hangingPunct="1">
              <a:spcBef>
                <a:spcPts val="600"/>
              </a:spcBef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When |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ymbol" panose="05050102010706020507" pitchFamily="18" charset="2"/>
                <a:ea typeface="+mn-ea"/>
                <a:cs typeface="Arial" panose="020B0604020202020204" pitchFamily="34" charset="0"/>
              </a:rPr>
              <a:t>j</a:t>
            </a:r>
            <a:r>
              <a:rPr kumimoji="0" lang="en-US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ymbol" panose="05050102010706020507" pitchFamily="18" charset="2"/>
                <a:ea typeface="+mn-ea"/>
                <a:cs typeface="Arial" panose="020B0604020202020204" pitchFamily="34" charset="0"/>
              </a:rPr>
              <a:t>1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ymbol" panose="05050102010706020507" pitchFamily="18" charset="2"/>
                <a:ea typeface="+mn-ea"/>
                <a:cs typeface="Arial" panose="020B0604020202020204" pitchFamily="34" charset="0"/>
              </a:rPr>
              <a:t>|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&gt;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1,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the realization is explosive and is not typical of realizations seen in practice.</a:t>
            </a:r>
            <a:endParaRPr kumimoji="0" lang="en-US" sz="24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 bwMode="auto">
          <a:xfrm>
            <a:off x="381000" y="4741783"/>
            <a:ext cx="8458200" cy="13542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auto" latinLnBrk="0" hangingPunct="1">
              <a:spcBef>
                <a:spcPts val="600"/>
              </a:spcBef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99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tswge</a:t>
            </a:r>
          </a:p>
          <a:p>
            <a:pPr marL="0" marR="0" lvl="0" indent="0" algn="l" defTabSz="914400" rtl="0" eaLnBrk="1" fontAlgn="auto" latinLnBrk="0" hangingPunct="1">
              <a:spcBef>
                <a:spcPts val="600"/>
              </a:spcBef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gen.arma.wge – is only for stationary models</a:t>
            </a:r>
          </a:p>
          <a:p>
            <a:pPr marL="0" marR="0" lvl="0" indent="0" algn="l" defTabSz="914400" rtl="0" eaLnBrk="1" fontAlgn="auto" latinLnBrk="0" hangingPunct="1">
              <a:spcBef>
                <a:spcPts val="600"/>
              </a:spcBef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gen.arima.wge – for ARIMA models like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ymbol" panose="05050102010706020507" pitchFamily="18" charset="2"/>
                <a:ea typeface="+mn-ea"/>
                <a:cs typeface="Arial" panose="020B0604020202020204" pitchFamily="34" charset="0"/>
              </a:rPr>
              <a:t>j</a:t>
            </a:r>
            <a:r>
              <a:rPr kumimoji="0" lang="en-US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ymbol" panose="05050102010706020507" pitchFamily="18" charset="2"/>
                <a:ea typeface="+mn-ea"/>
                <a:cs typeface="Arial" panose="020B0604020202020204" pitchFamily="34" charset="0"/>
              </a:rPr>
              <a:t>1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ymbol" panose="05050102010706020507" pitchFamily="18" charset="2"/>
                <a:ea typeface="+mn-ea"/>
                <a:cs typeface="Arial" panose="020B0604020202020204" pitchFamily="34" charset="0"/>
              </a:rPr>
              <a:t>=1 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case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04900" y="446254"/>
            <a:ext cx="7200900" cy="64633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auto" latinLnBrk="0" hangingPunct="1">
              <a:spcBef>
                <a:spcPts val="600"/>
              </a:spcBef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Nonstationary 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“AR(1</a:t>
            </a:r>
            <a:r>
              <a:rPr kumimoji="0" 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)-Type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” Models</a:t>
            </a:r>
          </a:p>
        </p:txBody>
      </p:sp>
    </p:spTree>
    <p:extLst>
      <p:ext uri="{BB962C8B-B14F-4D97-AF65-F5344CB8AC3E}">
        <p14:creationId xmlns:p14="http://schemas.microsoft.com/office/powerpoint/2010/main" val="809014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bldLvl="2"/>
      <p:bldP spid="3" grpId="0" build="p" bldLvl="2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2156745"/>
            <a:ext cx="8077200" cy="85805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auto" latinLnBrk="0" hangingPunct="1"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Functions in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tswge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will not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generate realizations from the explosively 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non-stationary process                         .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57200" y="3193718"/>
            <a:ext cx="5562600" cy="305468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Using R </a:t>
            </a:r>
            <a:r>
              <a:rPr lang="en-US" sz="2600" b="1" dirty="0">
                <a:solidFill>
                  <a:srgbClr val="FF0000"/>
                </a:solidFill>
                <a:latin typeface="Calibri"/>
              </a:rPr>
              <a:t>c</a:t>
            </a:r>
            <a:r>
              <a:rPr kumimoji="0" lang="en-US" sz="2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ode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/>
            </a:r>
            <a:b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n=50</a:t>
            </a:r>
          </a:p>
          <a:p>
            <a:pPr marL="0" marR="0" lvl="0" indent="0" algn="l" defTabSz="914400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x=rep(0,50)</a:t>
            </a:r>
          </a:p>
          <a:p>
            <a:pPr marL="0" marR="0" lvl="0" indent="0" algn="l" defTabSz="914400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a=rnorm(n)</a:t>
            </a:r>
          </a:p>
          <a:p>
            <a:pPr marL="0" marR="0" lvl="0" indent="0" algn="l" defTabSz="914400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x[1:50]=0</a:t>
            </a:r>
          </a:p>
          <a:p>
            <a:pPr marL="0" marR="0" lvl="0" indent="0" algn="l" defTabSz="914400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for(k in 2:n) {</a:t>
            </a:r>
          </a:p>
          <a:p>
            <a:pPr marL="0" marR="0" lvl="0" indent="0" algn="l" defTabSz="914400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x[k]=1.1*x[k-1]+a[k]</a:t>
            </a:r>
          </a:p>
          <a:p>
            <a:pPr marL="0" marR="0" lvl="0" indent="0" algn="l" defTabSz="914400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                            }</a:t>
            </a:r>
          </a:p>
          <a:p>
            <a:pPr marL="0" marR="0" lvl="0" indent="0" algn="l" defTabSz="914400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plotts.wge(x)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7200" y="857747"/>
            <a:ext cx="8610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gen.arma.wge(n=100,phi=c(.9999))#nearly nonstationary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gen.arma.wge(n=100,phi=c(1)) #error message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gen.arima.wge(n=100,d=1) #ARIMA case (similar to .9999)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gen.arma.wge(n=50,phi=c(1.1))  #error message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800" y="2613329"/>
            <a:ext cx="2066544" cy="39624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57200" y="322667"/>
            <a:ext cx="5627077" cy="4616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2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tswge</a:t>
            </a:r>
            <a:r>
              <a:rPr lang="en-US" sz="2400" b="1" dirty="0">
                <a:solidFill>
                  <a:srgbClr val="00B050"/>
                </a:solidFill>
              </a:rPr>
              <a:t> </a:t>
            </a:r>
            <a:r>
              <a:rPr lang="en-US" sz="2800" b="1" dirty="0">
                <a:solidFill>
                  <a:srgbClr val="00B050"/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901018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5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27683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Summary of AR(1)</a:t>
            </a:r>
          </a:p>
        </p:txBody>
      </p:sp>
    </p:spTree>
    <p:extLst>
      <p:ext uri="{BB962C8B-B14F-4D97-AF65-F5344CB8AC3E}">
        <p14:creationId xmlns:p14="http://schemas.microsoft.com/office/powerpoint/2010/main" val="3920339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 bwMode="auto">
          <a:xfrm>
            <a:off x="609600" y="1390471"/>
            <a:ext cx="800100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2400" b="1" i="1" dirty="0">
                <a:latin typeface="Arial" panose="020B0604020202020204" pitchFamily="34" charset="0"/>
                <a:cs typeface="Arial" panose="020B0604020202020204" pitchFamily="34" charset="0"/>
              </a:rPr>
              <a:t>Realizations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are wandering or oscillating depending on whether the root of the characteristic equation is positive or negative, respectively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 bwMode="auto">
          <a:xfrm>
            <a:off x="609600" y="2819400"/>
            <a:ext cx="7980730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noAutofit/>
          </a:bodyPr>
          <a:lstStyle/>
          <a:p>
            <a:pPr eaLnBrk="1" hangingPunct="1">
              <a:spcBef>
                <a:spcPts val="600"/>
              </a:spcBef>
            </a:pPr>
            <a:r>
              <a:rPr lang="en-US" sz="2400" b="1" i="1" dirty="0" smtClean="0">
                <a:latin typeface="Arial" panose="020B0604020202020204" pitchFamily="34" charset="0"/>
                <a:cs typeface="Arial" panose="020B0604020202020204" pitchFamily="34" charset="0"/>
              </a:rPr>
              <a:t>Autocorrelations 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are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damped exponentials or damped oscillating exponentials depending on whether the root of the characteristic equation is positive or negative, respectively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 bwMode="auto">
          <a:xfrm>
            <a:off x="609600" y="4648200"/>
            <a:ext cx="800100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2400" b="1" i="1" dirty="0">
                <a:latin typeface="Arial" panose="020B0604020202020204" pitchFamily="34" charset="0"/>
                <a:cs typeface="Arial" panose="020B0604020202020204" pitchFamily="34" charset="0"/>
              </a:rPr>
              <a:t>Spectral d</a:t>
            </a:r>
            <a:r>
              <a:rPr lang="en-US" sz="2400" b="1" i="1" dirty="0" smtClean="0">
                <a:latin typeface="Arial" panose="020B0604020202020204" pitchFamily="34" charset="0"/>
                <a:cs typeface="Arial" panose="020B0604020202020204" pitchFamily="34" charset="0"/>
              </a:rPr>
              <a:t>ensities 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have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 peak at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 or </a:t>
            </a:r>
            <a:r>
              <a:rPr lang="en-US" sz="2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=.5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depending on whether the root of the characteristic equation is positive or negative, respectively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695450" y="446254"/>
            <a:ext cx="5753100" cy="64633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3600" b="1" dirty="0">
                <a:solidFill>
                  <a:srgbClr val="FF0000"/>
                </a:solidFill>
              </a:rPr>
              <a:t>AR(1) </a:t>
            </a:r>
            <a:r>
              <a:rPr lang="en-US" sz="3600" b="1" dirty="0" smtClean="0">
                <a:solidFill>
                  <a:srgbClr val="FF0000"/>
                </a:solidFill>
              </a:rPr>
              <a:t>Models: </a:t>
            </a:r>
            <a:r>
              <a:rPr lang="en-US" sz="3600" b="1" dirty="0">
                <a:solidFill>
                  <a:srgbClr val="FF0000"/>
                </a:solidFill>
              </a:rPr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3718315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66208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Beyond AR(1) and AR(2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2218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3252" t="1335" r="51078" b="55293"/>
          <a:stretch/>
        </p:blipFill>
        <p:spPr>
          <a:xfrm>
            <a:off x="3566159" y="970280"/>
            <a:ext cx="2570585" cy="243651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l="1554" r="51844" b="55793"/>
          <a:stretch/>
        </p:blipFill>
        <p:spPr>
          <a:xfrm>
            <a:off x="3543300" y="4205989"/>
            <a:ext cx="2623047" cy="248343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 bwMode="auto">
          <a:xfrm>
            <a:off x="2959100" y="447060"/>
            <a:ext cx="35179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noAutofit/>
          </a:bodyPr>
          <a:lstStyle/>
          <a:p>
            <a:pPr eaLnBrk="1" hangingPunct="1">
              <a:spcBef>
                <a:spcPts val="600"/>
              </a:spcBef>
            </a:pP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Sine </a:t>
            </a:r>
            <a:r>
              <a:rPr lang="en-US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+ noise 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ignal</a:t>
            </a: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 bwMode="auto">
          <a:xfrm>
            <a:off x="1600200" y="3352800"/>
            <a:ext cx="6324600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noAutofit/>
          </a:bodyPr>
          <a:lstStyle/>
          <a:p>
            <a:pPr eaLnBrk="1" hangingPunct="1">
              <a:spcBef>
                <a:spcPts val="600"/>
              </a:spcBef>
            </a:pP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Signal a</a:t>
            </a:r>
            <a:r>
              <a:rPr lang="en-US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bove 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fter 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pplying 5-point 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n-US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oving 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verage 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moother</a:t>
            </a: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BAD13B5-CF03-5145-BDBD-374E7F89A316}"/>
                  </a:ext>
                </a:extLst>
              </p:cNvPr>
              <p:cNvSpPr txBox="1"/>
              <p:nvPr/>
            </p:nvSpPr>
            <p:spPr bwMode="auto">
              <a:xfrm>
                <a:off x="3129610" y="5029200"/>
                <a:ext cx="451790" cy="4308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rtlCol="0">
                <a:noAutofit/>
              </a:bodyPr>
              <a:lstStyle/>
              <a:p>
                <a:pPr eaLnBrk="1" hangingPunct="1"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BAD13B5-CF03-5145-BDBD-374E7F89A3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129610" y="5029200"/>
                <a:ext cx="451790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A1936CC-1B62-DB42-81D3-BEB5E2B94B61}"/>
                  </a:ext>
                </a:extLst>
              </p:cNvPr>
              <p:cNvSpPr txBox="1"/>
              <p:nvPr/>
            </p:nvSpPr>
            <p:spPr bwMode="auto">
              <a:xfrm>
                <a:off x="3141985" y="1905000"/>
                <a:ext cx="439415" cy="4308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rtlCol="0">
                <a:noAutofit/>
              </a:bodyPr>
              <a:lstStyle/>
              <a:p>
                <a:pPr eaLnBrk="1" hangingPunct="1"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𝑍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A1936CC-1B62-DB42-81D3-BEB5E2B94B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141985" y="1905000"/>
                <a:ext cx="439415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60217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45" r="27420" b="57723"/>
          <a:stretch/>
        </p:blipFill>
        <p:spPr>
          <a:xfrm>
            <a:off x="990600" y="2098919"/>
            <a:ext cx="3124200" cy="211802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 bwMode="auto">
          <a:xfrm>
            <a:off x="1708353" y="1810968"/>
            <a:ext cx="195897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algn="ctr" eaLnBrk="1" hangingPunct="1">
              <a:spcBef>
                <a:spcPts val="1200"/>
              </a:spcBef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og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irline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ata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 descr="tmpfig1.15.tif"/>
          <p:cNvPicPr>
            <a:picLocks noChangeAspect="1"/>
          </p:cNvPicPr>
          <p:nvPr/>
        </p:nvPicPr>
        <p:blipFill rotWithShape="1">
          <a:blip r:embed="rId3" cstate="print"/>
          <a:srcRect t="1" r="50000" b="55507"/>
          <a:stretch/>
        </p:blipFill>
        <p:spPr>
          <a:xfrm>
            <a:off x="4584700" y="2037959"/>
            <a:ext cx="3403600" cy="219422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 bwMode="auto">
          <a:xfrm>
            <a:off x="440956" y="4724400"/>
            <a:ext cx="8245844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eaLnBrk="1" hangingPunct="1">
              <a:spcBef>
                <a:spcPts val="1200"/>
              </a:spcBef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There are many behaviors that cannot be 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explained/modeled 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with AR(1) 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or AR(2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) models. 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Some 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More 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omplicated 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ehaviors 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annot 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e 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xplained 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by an AR(1) or AR(2) M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odel</a:t>
            </a: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 bwMode="auto">
          <a:xfrm>
            <a:off x="4876799" y="1810968"/>
            <a:ext cx="312737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algn="ctr" eaLnBrk="1" hangingPunct="1">
              <a:spcBef>
                <a:spcPts val="1200"/>
              </a:spcBef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ata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with t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wo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requencies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2399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6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 bwMode="auto">
          <a:xfrm>
            <a:off x="457200" y="1600200"/>
            <a:ext cx="8229600" cy="2954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noAutofit/>
          </a:bodyPr>
          <a:lstStyle/>
          <a:p>
            <a:pPr eaLnBrk="1" hangingPunct="1">
              <a:spcBef>
                <a:spcPts val="600"/>
              </a:spcBef>
            </a:pPr>
            <a:r>
              <a:rPr lang="en-US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Clearly, 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we need “</a:t>
            </a:r>
            <a:r>
              <a:rPr lang="en-US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higher-order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” models to explain some </a:t>
            </a:r>
            <a:r>
              <a:rPr lang="en-US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behaviors.</a:t>
            </a:r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eaLnBrk="1" hangingPunct="1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nd 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in some 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cases, 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we need 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non-stationary-type models.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eaLnBrk="1" hangingPunct="1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In 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response, 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we will define the general AR(p) 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model.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9166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44780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  <a:ln w="28575">
            <a:solidFill>
              <a:srgbClr val="FF0000"/>
            </a:solidFill>
          </a:ln>
        </p:spPr>
        <p:txBody>
          <a:bodyPr/>
          <a:lstStyle/>
          <a:p>
            <a:pPr algn="l"/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Filters are sometimes used to “filter out” certain frequencies from a set of </a:t>
            </a:r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3200" dirty="0"/>
          </a:p>
        </p:txBody>
      </p:sp>
      <p:sp>
        <p:nvSpPr>
          <p:cNvPr id="2772996" name="Text Box 4"/>
          <p:cNvSpPr txBox="1">
            <a:spLocks noChangeArrowheads="1"/>
          </p:cNvSpPr>
          <p:nvPr/>
        </p:nvSpPr>
        <p:spPr bwMode="auto">
          <a:xfrm>
            <a:off x="457200" y="1896026"/>
            <a:ext cx="3587262" cy="52322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b="1" dirty="0">
                <a:solidFill>
                  <a:srgbClr val="FF0000"/>
                </a:solidFill>
              </a:rPr>
              <a:t>Types of </a:t>
            </a:r>
            <a:r>
              <a:rPr lang="en-US" sz="2800" b="1" dirty="0" smtClean="0">
                <a:solidFill>
                  <a:srgbClr val="FF0000"/>
                </a:solidFill>
              </a:rPr>
              <a:t>filters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2772998" name="Text Box 6"/>
          <p:cNvSpPr txBox="1">
            <a:spLocks noChangeArrowheads="1"/>
          </p:cNvSpPr>
          <p:nvPr/>
        </p:nvSpPr>
        <p:spPr bwMode="auto">
          <a:xfrm>
            <a:off x="457200" y="2496870"/>
            <a:ext cx="7848600" cy="153888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1">
              <a:spcBef>
                <a:spcPts val="554"/>
              </a:spcBef>
            </a:pPr>
            <a:r>
              <a:rPr lang="en-US" sz="2400" b="1" dirty="0" smtClean="0"/>
              <a:t>Low-pass filters:</a:t>
            </a:r>
          </a:p>
          <a:p>
            <a:pPr marL="800100" lvl="1" indent="-342900">
              <a:spcBef>
                <a:spcPts val="554"/>
              </a:spcBef>
              <a:buFont typeface="Arial" panose="020B0604020202020204" pitchFamily="34" charset="0"/>
              <a:buChar char="•"/>
            </a:pPr>
            <a:r>
              <a:rPr lang="en-US" sz="2000" dirty="0" smtClean="0"/>
              <a:t>“Pass</a:t>
            </a:r>
            <a:r>
              <a:rPr lang="en-US" sz="2000" dirty="0"/>
              <a:t>” </a:t>
            </a:r>
            <a:r>
              <a:rPr lang="en-US" sz="2000" dirty="0" smtClean="0"/>
              <a:t>low-frequency </a:t>
            </a:r>
            <a:r>
              <a:rPr lang="en-US" sz="2000" dirty="0"/>
              <a:t>behavior </a:t>
            </a:r>
            <a:r>
              <a:rPr lang="en-US" sz="2000" dirty="0" smtClean="0"/>
              <a:t>and “filter </a:t>
            </a:r>
            <a:r>
              <a:rPr lang="en-US" sz="2000" dirty="0"/>
              <a:t>out” </a:t>
            </a:r>
            <a:r>
              <a:rPr lang="en-US" sz="2000" dirty="0" smtClean="0"/>
              <a:t>higher-frequency behavior</a:t>
            </a:r>
          </a:p>
          <a:p>
            <a:pPr marL="800100" lvl="1" indent="-342900">
              <a:spcBef>
                <a:spcPts val="554"/>
              </a:spcBef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FF0000"/>
                </a:solidFill>
              </a:rPr>
              <a:t>The 5-point </a:t>
            </a:r>
            <a:r>
              <a:rPr lang="en-US" sz="2000" dirty="0">
                <a:solidFill>
                  <a:srgbClr val="FF0000"/>
                </a:solidFill>
              </a:rPr>
              <a:t>moving average smoother </a:t>
            </a:r>
            <a:r>
              <a:rPr lang="en-US" sz="2000" dirty="0" smtClean="0">
                <a:solidFill>
                  <a:srgbClr val="FF0000"/>
                </a:solidFill>
              </a:rPr>
              <a:t>is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 smtClean="0">
                <a:solidFill>
                  <a:srgbClr val="FF0000"/>
                </a:solidFill>
              </a:rPr>
              <a:t>a </a:t>
            </a:r>
            <a:r>
              <a:rPr lang="en-US" sz="2000" dirty="0">
                <a:solidFill>
                  <a:srgbClr val="FF0000"/>
                </a:solidFill>
              </a:rPr>
              <a:t>low-pass filter</a:t>
            </a:r>
          </a:p>
        </p:txBody>
      </p:sp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457200" y="4113377"/>
            <a:ext cx="8001000" cy="153888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1">
              <a:spcBef>
                <a:spcPts val="554"/>
              </a:spcBef>
            </a:pPr>
            <a:r>
              <a:rPr lang="en-US" sz="2400" b="1" dirty="0" smtClean="0"/>
              <a:t>High-pass filters:</a:t>
            </a:r>
          </a:p>
          <a:p>
            <a:pPr marL="800100" lvl="1" indent="-342900">
              <a:spcBef>
                <a:spcPts val="554"/>
              </a:spcBef>
              <a:buFont typeface="Arial" charset="0"/>
              <a:buChar char="•"/>
            </a:pPr>
            <a:r>
              <a:rPr lang="en-US" sz="2000" dirty="0" smtClean="0"/>
              <a:t>“Pass</a:t>
            </a:r>
            <a:r>
              <a:rPr lang="en-US" sz="2000" dirty="0"/>
              <a:t>” </a:t>
            </a:r>
            <a:r>
              <a:rPr lang="en-US" sz="2000" dirty="0" smtClean="0"/>
              <a:t>high-frequency </a:t>
            </a:r>
            <a:r>
              <a:rPr lang="en-US" sz="2000" dirty="0"/>
              <a:t>behavior </a:t>
            </a:r>
            <a:r>
              <a:rPr lang="en-US" sz="2000" dirty="0" smtClean="0"/>
              <a:t>and “filter out” lower-frequency behavior</a:t>
            </a:r>
          </a:p>
          <a:p>
            <a:pPr marL="800100" lvl="1" indent="-342900">
              <a:spcBef>
                <a:spcPts val="554"/>
              </a:spcBef>
              <a:buFont typeface="Arial" charset="0"/>
              <a:buChar char="•"/>
            </a:pPr>
            <a:r>
              <a:rPr lang="en-US" sz="2000" dirty="0" smtClean="0">
                <a:solidFill>
                  <a:srgbClr val="FF0000"/>
                </a:solidFill>
              </a:rPr>
              <a:t>A </a:t>
            </a:r>
            <a:r>
              <a:rPr lang="en-US" sz="2000" dirty="0">
                <a:solidFill>
                  <a:srgbClr val="FF0000"/>
                </a:solidFill>
              </a:rPr>
              <a:t>difference is a high-pass filter</a:t>
            </a:r>
          </a:p>
        </p:txBody>
      </p:sp>
      <p:sp>
        <p:nvSpPr>
          <p:cNvPr id="2" name="TextBox 1"/>
          <p:cNvSpPr txBox="1"/>
          <p:nvPr/>
        </p:nvSpPr>
        <p:spPr bwMode="auto">
          <a:xfrm>
            <a:off x="457200" y="5729883"/>
            <a:ext cx="61722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lvl="1">
              <a:spcBef>
                <a:spcPts val="1200"/>
              </a:spcBef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See text for other types of </a:t>
            </a: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filters.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1485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2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29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29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29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72996" grpId="0"/>
      <p:bldP spid="2772998" grpId="0" build="p"/>
      <p:bldP spid="8" grpId="0" build="p"/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505200" y="316968"/>
            <a:ext cx="21539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Original </a:t>
            </a:r>
            <a:r>
              <a:rPr lang="en-US" sz="2400" b="1" dirty="0" smtClean="0"/>
              <a:t>data</a:t>
            </a:r>
            <a:endParaRPr lang="en-US" sz="24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3222271" y="3119735"/>
            <a:ext cx="27213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Differenced </a:t>
            </a:r>
            <a:r>
              <a:rPr lang="en-US" sz="2400" b="1" dirty="0" smtClean="0"/>
              <a:t>data</a:t>
            </a:r>
            <a:endParaRPr lang="en-US" sz="24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2032" t="2355" r="51736" b="55282"/>
          <a:stretch/>
        </p:blipFill>
        <p:spPr>
          <a:xfrm>
            <a:off x="3332660" y="762000"/>
            <a:ext cx="2267858" cy="207403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l="2561" t="52363" r="52168" b="5519"/>
          <a:stretch/>
        </p:blipFill>
        <p:spPr>
          <a:xfrm>
            <a:off x="3356246" y="3543806"/>
            <a:ext cx="2220687" cy="206197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 bwMode="auto">
          <a:xfrm>
            <a:off x="838200" y="5638800"/>
            <a:ext cx="81534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eaLnBrk="1" hangingPunct="1">
              <a:spcBef>
                <a:spcPts val="1200"/>
              </a:spcBef>
            </a:pPr>
            <a:r>
              <a:rPr lang="en-US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Difference removes long-term trending behavior and retains a (monthly) cyclic </a:t>
            </a:r>
            <a:r>
              <a:rPr lang="en-US" sz="20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pattern.</a:t>
            </a:r>
            <a:endParaRPr lang="en-US" sz="20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CC7DEBC-6C50-634D-9899-FA5902C95535}"/>
                  </a:ext>
                </a:extLst>
              </p:cNvPr>
              <p:cNvSpPr txBox="1"/>
              <p:nvPr/>
            </p:nvSpPr>
            <p:spPr bwMode="auto">
              <a:xfrm>
                <a:off x="2901010" y="4267200"/>
                <a:ext cx="451790" cy="4308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rtlCol="0">
                <a:spAutoFit/>
              </a:bodyPr>
              <a:lstStyle/>
              <a:p>
                <a:pPr eaLnBrk="1" hangingPunct="1">
                  <a:spcBef>
                    <a:spcPts val="12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CC7DEBC-6C50-634D-9899-FA5902C95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901010" y="4267200"/>
                <a:ext cx="451790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58F0E8D-754B-A346-AB16-CA03DCEBAC21}"/>
                  </a:ext>
                </a:extLst>
              </p:cNvPr>
              <p:cNvSpPr txBox="1"/>
              <p:nvPr/>
            </p:nvSpPr>
            <p:spPr bwMode="auto">
              <a:xfrm>
                <a:off x="2913385" y="1447800"/>
                <a:ext cx="439415" cy="4308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rtlCol="0">
                <a:spAutoFit/>
              </a:bodyPr>
              <a:lstStyle/>
              <a:p>
                <a:pPr eaLnBrk="1" hangingPunct="1">
                  <a:spcBef>
                    <a:spcPts val="12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𝑍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58F0E8D-754B-A346-AB16-CA03DCEBAC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913385" y="1447800"/>
                <a:ext cx="439415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CCD27664-3CA4-D342-8FC1-D686F4A9D799}"/>
              </a:ext>
            </a:extLst>
          </p:cNvPr>
          <p:cNvSpPr txBox="1"/>
          <p:nvPr/>
        </p:nvSpPr>
        <p:spPr bwMode="auto">
          <a:xfrm>
            <a:off x="5791200" y="2667000"/>
            <a:ext cx="32766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eaLnBrk="1" hangingPunct="1">
              <a:spcBef>
                <a:spcPts val="1200"/>
              </a:spcBef>
            </a:pP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Low 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or 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high pass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F1C88FA-4F67-474D-B9DA-8E0984A0A211}"/>
              </a:ext>
            </a:extLst>
          </p:cNvPr>
          <p:cNvSpPr txBox="1"/>
          <p:nvPr/>
        </p:nvSpPr>
        <p:spPr bwMode="auto">
          <a:xfrm>
            <a:off x="6248400" y="3301163"/>
            <a:ext cx="209237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algn="ctr" eaLnBrk="1" hangingPunct="1">
              <a:spcBef>
                <a:spcPts val="1200"/>
              </a:spcBef>
            </a:pPr>
            <a:r>
              <a:rPr lang="en-US" sz="2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 </a:t>
            </a:r>
            <a:r>
              <a:rPr lang="en-US" sz="28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pass</a:t>
            </a:r>
            <a:r>
              <a:rPr lang="en-US" sz="2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221651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5" grpId="0"/>
      <p:bldP spid="8" grpId="0"/>
      <p:bldP spid="7" grpId="0"/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3094" t="1505" r="51829" b="55289"/>
          <a:stretch/>
        </p:blipFill>
        <p:spPr>
          <a:xfrm>
            <a:off x="2144383" y="694944"/>
            <a:ext cx="2211209" cy="211531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l="932" t="1513" r="51596" b="54966"/>
          <a:stretch/>
        </p:blipFill>
        <p:spPr>
          <a:xfrm>
            <a:off x="2026919" y="3642360"/>
            <a:ext cx="2328673" cy="213073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 bwMode="auto">
          <a:xfrm>
            <a:off x="1752600" y="304800"/>
            <a:ext cx="345948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algn="ctr" eaLnBrk="1" hangingPunct="1">
              <a:spcBef>
                <a:spcPts val="1200"/>
              </a:spcBef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Sine </a:t>
            </a: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+ noise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ignal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 bwMode="auto">
          <a:xfrm>
            <a:off x="457200" y="2902803"/>
            <a:ext cx="6150445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eaLnBrk="1" hangingPunct="1">
              <a:spcBef>
                <a:spcPts val="1200"/>
              </a:spcBef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Signal a</a:t>
            </a: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bove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fter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pplying 5-point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oving average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moother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BAD13B5-CF03-5145-BDBD-374E7F89A316}"/>
                  </a:ext>
                </a:extLst>
              </p:cNvPr>
              <p:cNvSpPr txBox="1"/>
              <p:nvPr/>
            </p:nvSpPr>
            <p:spPr bwMode="auto">
              <a:xfrm>
                <a:off x="1744391" y="4450080"/>
                <a:ext cx="388376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rtlCol="0">
                <a:spAutoFit/>
              </a:bodyPr>
              <a:lstStyle/>
              <a:p>
                <a:pPr eaLnBrk="1" hangingPunct="1">
                  <a:spcBef>
                    <a:spcPts val="12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BAD13B5-CF03-5145-BDBD-374E7F89A3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44391" y="4450080"/>
                <a:ext cx="388376" cy="369332"/>
              </a:xfrm>
              <a:prstGeom prst="rect">
                <a:avLst/>
              </a:prstGeom>
              <a:blipFill>
                <a:blip r:embed="rId5"/>
                <a:stretch>
                  <a:fillRect l="-15625" r="-1563" b="-16393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A1936CC-1B62-DB42-81D3-BEB5E2B94B61}"/>
                  </a:ext>
                </a:extLst>
              </p:cNvPr>
              <p:cNvSpPr txBox="1"/>
              <p:nvPr/>
            </p:nvSpPr>
            <p:spPr bwMode="auto">
              <a:xfrm>
                <a:off x="1756766" y="1447800"/>
                <a:ext cx="376834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rtlCol="0">
                <a:spAutoFit/>
              </a:bodyPr>
              <a:lstStyle/>
              <a:p>
                <a:pPr eaLnBrk="1" hangingPunct="1">
                  <a:spcBef>
                    <a:spcPts val="12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𝑍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A1936CC-1B62-DB42-81D3-BEB5E2B94B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56766" y="1447800"/>
                <a:ext cx="376834" cy="369332"/>
              </a:xfrm>
              <a:prstGeom prst="rect">
                <a:avLst/>
              </a:prstGeom>
              <a:blipFill>
                <a:blip r:embed="rId6"/>
                <a:stretch>
                  <a:fillRect l="-16129" r="-3226" b="-16667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16C8E0AB-3D36-7D41-897C-713E1E41EAF3}"/>
              </a:ext>
            </a:extLst>
          </p:cNvPr>
          <p:cNvSpPr txBox="1"/>
          <p:nvPr/>
        </p:nvSpPr>
        <p:spPr bwMode="auto">
          <a:xfrm>
            <a:off x="5373914" y="1359763"/>
            <a:ext cx="3429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eaLnBrk="1" hangingPunct="1">
              <a:spcBef>
                <a:spcPts val="1200"/>
              </a:spcBef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Low or 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high 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ass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90AE581-E9D1-D148-9D28-4EB0EC2107C0}"/>
              </a:ext>
            </a:extLst>
          </p:cNvPr>
          <p:cNvSpPr txBox="1"/>
          <p:nvPr/>
        </p:nvSpPr>
        <p:spPr bwMode="auto">
          <a:xfrm>
            <a:off x="5831114" y="1993926"/>
            <a:ext cx="209237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algn="ctr" eaLnBrk="1" hangingPunct="1">
              <a:spcBef>
                <a:spcPts val="1200"/>
              </a:spcBef>
            </a:pPr>
            <a:r>
              <a:rPr lang="en-US" sz="2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Low </a:t>
            </a:r>
            <a:r>
              <a:rPr lang="en-US" sz="28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pass</a:t>
            </a:r>
            <a:r>
              <a:rPr lang="en-US" sz="2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!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0A15CF-1D5C-6542-B9E7-EF3CB00A361D}"/>
              </a:ext>
            </a:extLst>
          </p:cNvPr>
          <p:cNvSpPr txBox="1"/>
          <p:nvPr/>
        </p:nvSpPr>
        <p:spPr bwMode="auto">
          <a:xfrm>
            <a:off x="457200" y="5715000"/>
            <a:ext cx="8345714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eaLnBrk="1" hangingPunct="1">
              <a:spcBef>
                <a:spcPts val="1200"/>
              </a:spcBef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The 5-point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moving average filter removes 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high-frequency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behavior and retains the lower frequency signal. </a:t>
            </a:r>
          </a:p>
        </p:txBody>
      </p:sp>
    </p:spTree>
    <p:extLst>
      <p:ext uri="{BB962C8B-B14F-4D97-AF65-F5344CB8AC3E}">
        <p14:creationId xmlns:p14="http://schemas.microsoft.com/office/powerpoint/2010/main" val="3605081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/>
      <p:bldP spid="10" grpId="0"/>
      <p:bldP spid="11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34"/>
  <p:tag name="MMPROD_UIDATA" val="&lt;database version=&quot;11.0&quot;&gt;&lt;object type=&quot;1&quot; unique_id=&quot;10001&quot;&gt;&lt;object type=&quot;2&quot; unique_id=&quot;47998&quot;&gt;&lt;object type=&quot;3&quot; unique_id=&quot;47999&quot;&gt;&lt;property id=&quot;20148&quot; value=&quot;5&quot;/&gt;&lt;property id=&quot;20300&quot; value=&quot;Slide 1 - &amp;quot;Insert Title Here&amp;quot;&quot;/&gt;&lt;property id=&quot;20307&quot; value=&quot;269&quot;/&gt;&lt;/object&gt;&lt;object type=&quot;3&quot; unique_id=&quot;48000&quot;&gt;&lt;property id=&quot;20148&quot; value=&quot;5&quot;/&gt;&lt;property id=&quot;20300&quot; value=&quot;Slide 2 - &amp;quot;Header&amp;quot;&quot;/&gt;&lt;property id=&quot;20307&quot; value=&quot;266&quot;/&gt;&lt;/object&gt;&lt;object type=&quot;3&quot; unique_id=&quot;48001&quot;&gt;&lt;property id=&quot;20148&quot; value=&quot;5&quot;/&gt;&lt;property id=&quot;20300&quot; value=&quot;Slide 7&quot;/&gt;&lt;property id=&quot;20307&quot; value=&quot;267&quot;/&gt;&lt;/object&gt;&lt;object type=&quot;3&quot; unique_id=&quot;48032&quot;&gt;&lt;property id=&quot;20148&quot; value=&quot;5&quot;/&gt;&lt;property id=&quot;20300&quot; value=&quot;Slide 3&quot;/&gt;&lt;property id=&quot;20307&quot; value=&quot;270&quot;/&gt;&lt;/object&gt;&lt;object type=&quot;3&quot; unique_id=&quot;48033&quot;&gt;&lt;property id=&quot;20148&quot; value=&quot;5&quot;/&gt;&lt;property id=&quot;20300&quot; value=&quot;Slide 4&quot;/&gt;&lt;property id=&quot;20307&quot; value=&quot;271&quot;/&gt;&lt;/object&gt;&lt;object type=&quot;3&quot; unique_id=&quot;48034&quot;&gt;&lt;property id=&quot;20148&quot; value=&quot;5&quot;/&gt;&lt;property id=&quot;20300&quot; value=&quot;Slide 5&quot;/&gt;&lt;property id=&quot;20307&quot; value=&quot;272&quot;/&gt;&lt;/object&gt;&lt;object type=&quot;3&quot; unique_id=&quot;48035&quot;&gt;&lt;property id=&quot;20148&quot; value=&quot;5&quot;/&gt;&lt;property id=&quot;20300&quot; value=&quot;Slide 6&quot;/&gt;&lt;property id=&quot;20307&quot; value=&quot;273&quot;/&gt;&lt;/object&gt;&lt;/object&gt;&lt;object type=&quot;8&quot; unique_id=&quot;48006&quot;&gt;&lt;/object&gt;&lt;/object&gt;&lt;/database&gt;"/>
  <p:tag name="SECTOMILLISECCONVERTED" val="1"/>
</p:tagLst>
</file>

<file path=ppt/theme/theme1.xml><?xml version="1.0" encoding="utf-8"?>
<a:theme xmlns:a="http://schemas.openxmlformats.org/drawingml/2006/main" name="1_Body Slide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3043</TotalTime>
  <Words>2060</Words>
  <Application>Microsoft Office PowerPoint</Application>
  <PresentationFormat>On-screen Show (4:3)</PresentationFormat>
  <Paragraphs>327</Paragraphs>
  <Slides>62</Slides>
  <Notes>22</Notes>
  <HiddenSlides>2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70" baseType="lpstr">
      <vt:lpstr>Arial</vt:lpstr>
      <vt:lpstr>Calibri</vt:lpstr>
      <vt:lpstr>Cambria Math</vt:lpstr>
      <vt:lpstr>Courier New</vt:lpstr>
      <vt:lpstr>Symbol</vt:lpstr>
      <vt:lpstr>Times New Roman</vt:lpstr>
      <vt:lpstr>1_Body Slides</vt:lpstr>
      <vt:lpstr>Equation</vt:lpstr>
      <vt:lpstr>Linear Filters</vt:lpstr>
      <vt:lpstr>Linear Filters</vt:lpstr>
      <vt:lpstr>Filter Example:  Difference</vt:lpstr>
      <vt:lpstr>PowerPoint Presentation</vt:lpstr>
      <vt:lpstr>PowerPoint Presentation</vt:lpstr>
      <vt:lpstr>PowerPoint Presentation</vt:lpstr>
      <vt:lpstr>Filters are sometimes used to “filter out” certain frequencies from a set of data.</vt:lpstr>
      <vt:lpstr>PowerPoint Presentation</vt:lpstr>
      <vt:lpstr>PowerPoint Presentation</vt:lpstr>
      <vt:lpstr>Recall: Data with Two Frequencies</vt:lpstr>
      <vt:lpstr>Original Data Containing Two Frequencies</vt:lpstr>
      <vt:lpstr>PowerPoint Presentation</vt:lpstr>
      <vt:lpstr>PowerPoint Presentation</vt:lpstr>
      <vt:lpstr>PowerPoint Presentation</vt:lpstr>
      <vt:lpstr>PowerPoint Presentation</vt:lpstr>
      <vt:lpstr>General Linear Process (GLP)</vt:lpstr>
      <vt:lpstr>PowerPoint Presentation</vt:lpstr>
      <vt:lpstr>General Linear Process (GLP)</vt:lpstr>
      <vt:lpstr>General Linear Process (GLP)</vt:lpstr>
      <vt:lpstr>PowerPoint Presentation</vt:lpstr>
      <vt:lpstr>AR(1) | Introduction and Key Result</vt:lpstr>
      <vt:lpstr>Autoregressive (AR) Models</vt:lpstr>
      <vt:lpstr>Autoregressive Models</vt:lpstr>
      <vt:lpstr>Autoregressive Model of Order 1:  AR(1)</vt:lpstr>
      <vt:lpstr>PowerPoint Presentation</vt:lpstr>
      <vt:lpstr>PowerPoint Presentation</vt:lpstr>
      <vt:lpstr>AR(1) | Conditions 2 and 3</vt:lpstr>
      <vt:lpstr>Stationary AR(1):  Conditions 1, 2, and 3</vt:lpstr>
      <vt:lpstr>PowerPoint Presentation</vt:lpstr>
      <vt:lpstr>AR(1) | Zero Mean Form</vt:lpstr>
      <vt:lpstr>Stationary AR(1) Facts</vt:lpstr>
      <vt:lpstr>PowerPoint Presentation</vt:lpstr>
      <vt:lpstr>AR(1) | Backshift Operator</vt:lpstr>
      <vt:lpstr>Stationary AR(1) Facts</vt:lpstr>
      <vt:lpstr>PowerPoint Presentation</vt:lpstr>
      <vt:lpstr>AR(1)</vt:lpstr>
      <vt:lpstr>PowerPoint Presentation</vt:lpstr>
      <vt:lpstr>PowerPoint Presentation</vt:lpstr>
      <vt:lpstr>Example: DOW Jones  Industrial Average</vt:lpstr>
      <vt:lpstr>DOW Jones Average over Two Consecutive 100-Day Periods</vt:lpstr>
      <vt:lpstr>PowerPoint Presentation</vt:lpstr>
      <vt:lpstr>AR(1)</vt:lpstr>
      <vt:lpstr>PowerPoint Presentation</vt:lpstr>
      <vt:lpstr>PowerPoint Presentation</vt:lpstr>
      <vt:lpstr>PowerPoint Presentation</vt:lpstr>
      <vt:lpstr>TSWGE Demo</vt:lpstr>
      <vt:lpstr>PowerPoint Presentation</vt:lpstr>
      <vt:lpstr>PowerPoint Presentation</vt:lpstr>
      <vt:lpstr>PowerPoint Presentation</vt:lpstr>
      <vt:lpstr>PowerPoint Presentation</vt:lpstr>
      <vt:lpstr>Nonstationary “AR(1)-Type” Models</vt:lpstr>
      <vt:lpstr>PowerPoint Presentation</vt:lpstr>
      <vt:lpstr>PowerPoint Presentation</vt:lpstr>
      <vt:lpstr>PowerPoint Presentation</vt:lpstr>
      <vt:lpstr>PowerPoint Presentation</vt:lpstr>
      <vt:lpstr>Summary of AR(1)</vt:lpstr>
      <vt:lpstr>PowerPoint Presentation</vt:lpstr>
      <vt:lpstr>PowerPoint Presentation</vt:lpstr>
      <vt:lpstr>Beyond AR(1) and AR(2)</vt:lpstr>
      <vt:lpstr>Some More Complicated Behaviors Cannot Be Explained by an AR(1) or AR(2) Model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Southern Methodist University</dc:title>
  <dc:subject/>
  <dc:creator>Administrator</dc:creator>
  <cp:keywords/>
  <dc:description/>
  <cp:lastModifiedBy>Chris Ailes</cp:lastModifiedBy>
  <cp:revision>228</cp:revision>
  <dcterms:created xsi:type="dcterms:W3CDTF">2016-03-21T14:12:59Z</dcterms:created>
  <dcterms:modified xsi:type="dcterms:W3CDTF">2019-01-29T12:50:33Z</dcterms:modified>
  <cp:category/>
</cp:coreProperties>
</file>